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20"/>
    <p:restoredTop sz="94610"/>
  </p:normalViewPr>
  <p:slideViewPr>
    <p:cSldViewPr snapToGrid="0" snapToObjects="1">
      <p:cViewPr varScale="1">
        <p:scale>
          <a:sx n="101" d="100"/>
          <a:sy n="101" d="100"/>
        </p:scale>
        <p:origin x="248"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198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framing the suite: three modules that give a CEO and executive team rare clarity on how they perform — collectively, as individuals, and as a capability set. Each pairs a structured instrument with a board-grade report.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three modules answer three different questions: how the team performs together, whether it has the capabilities the strategy needs, and how each leader is experienced by peers. Together they form one picture of executive effectiveness.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1 is the collective view. Confidential, multi-source, about 30 minutes. It scores six dimensions of how the team operates, with agreement ratings plus structured strengths and improvement areas.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team report scores each dimension as an agreement index and surfaces the structured strengths and drags. Here the team aligns on direction but loses time in how it runs — operating rhythm is the binding constraint.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2 maps capability depth. Each executive self-assesses across 13 capabilities — five critical, eight general — at four proficiency levels. The platform computes coverage and how many genuine experts back each capability.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matrix shows every executive's level across each capability, with an expert count per row. Two critical-risk gaps stand out: Government and policy and Talent and culture have no experts at all, and AI and Risk each rest on a single person.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3 is the individual peer view. A short, anonymous instrument — five to eight minutes per executive — drawn from the peers who work alongside them, with a self-evaluation step that highlights where self-view and peer-view diverge.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mock report an individual executive receives — their own confidential 360 profile. For each capability, respondents marked where the person is strongest and where they have most scope to grow. Each marker is one respondent. Priya, the CEO, scores highest on strategic thinking; her clearest development theme is using evidence to inform decisions.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section of an executive's peer matrix — Strategic Leadership and Results, scored across all nine executives. Green is strength, amber is development. The team is strong on strategic thinking but use-of-evidence and decisiveness are the soft spots.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E40AF">
                  <a:alpha val="100000"/>
                </a:srgbClr>
              </a:gs>
              <a:gs pos="55000">
                <a:srgbClr val="13234C">
                  <a:alpha val="100000"/>
                </a:srgbClr>
              </a:gs>
              <a:gs pos="100000">
                <a:srgbClr val="0A1628">
                  <a:alpha val="100000"/>
                </a:srgbClr>
              </a:gs>
            </a:gsLst>
            <a:lin ang="3900000" scaled="0"/>
          </a:gradFill>
          <a:ln/>
        </p:spPr>
        <p:txBody>
          <a:bodyPr/>
          <a:lstStyle/>
          <a:p>
            <a:endParaRPr lang="en-US"/>
          </a:p>
        </p:txBody>
      </p:sp>
      <p:pic>
        <p:nvPicPr>
          <p:cNvPr id="3" name="Image 0" descr="preencoded.png"/>
          <p:cNvPicPr>
            <a:picLocks noChangeAspect="1"/>
          </p:cNvPicPr>
          <p:nvPr/>
        </p:nvPicPr>
        <p:blipFill>
          <a:blip r:embed="rId3">
            <a:alphaModFix amt="96000"/>
          </a:blip>
          <a:stretch>
            <a:fillRect/>
          </a:stretch>
        </p:blipFill>
        <p:spPr>
          <a:xfrm>
            <a:off x="876300" y="704850"/>
            <a:ext cx="2141637" cy="400050"/>
          </a:xfrm>
          <a:prstGeom prst="rect">
            <a:avLst/>
          </a:prstGeom>
        </p:spPr>
      </p:pic>
      <p:sp>
        <p:nvSpPr>
          <p:cNvPr id="4" name="Text 1"/>
          <p:cNvSpPr/>
          <p:nvPr/>
        </p:nvSpPr>
        <p:spPr>
          <a:xfrm>
            <a:off x="876300" y="3685580"/>
            <a:ext cx="13830300" cy="333375"/>
          </a:xfrm>
          <a:prstGeom prst="rect">
            <a:avLst/>
          </a:prstGeom>
          <a:noFill/>
          <a:ln/>
        </p:spPr>
        <p:txBody>
          <a:bodyPr wrap="square" lIns="25400" tIns="25400" rIns="25400" bIns="25400" rtlCol="0" anchor="t">
            <a:normAutofit/>
          </a:bodyPr>
          <a:lstStyle/>
          <a:p>
            <a:pPr marL="0" indent="0" algn="l">
              <a:buNone/>
            </a:pPr>
            <a:r>
              <a:rPr lang="en-US" sz="1575" b="1" kern="0" spc="378" dirty="0">
                <a:solidFill>
                  <a:srgbClr val="54C8FF"/>
                </a:solidFill>
                <a:latin typeface="Arial" pitchFamily="34" charset="0"/>
                <a:ea typeface="Arial" pitchFamily="34" charset="-122"/>
                <a:cs typeface="Arial" pitchFamily="34" charset="-120"/>
              </a:rPr>
              <a:t>THE EXECUTIVE PERFORMANCE SUITE</a:t>
            </a:r>
            <a:endParaRPr lang="en-US" sz="1575" dirty="0"/>
          </a:p>
        </p:txBody>
      </p:sp>
      <p:sp>
        <p:nvSpPr>
          <p:cNvPr id="5" name="Text 2"/>
          <p:cNvSpPr/>
          <p:nvPr/>
        </p:nvSpPr>
        <p:spPr>
          <a:xfrm>
            <a:off x="876300" y="4266605"/>
            <a:ext cx="12363450" cy="671959"/>
          </a:xfrm>
          <a:prstGeom prst="rect">
            <a:avLst/>
          </a:prstGeom>
          <a:noFill/>
          <a:ln/>
        </p:spPr>
        <p:txBody>
          <a:bodyPr wrap="square" lIns="25400" tIns="25400" rIns="25400" bIns="25400" rtlCol="0" anchor="t">
            <a:normAutofit/>
          </a:bodyPr>
          <a:lstStyle/>
          <a:p>
            <a:pPr marL="0" indent="0" algn="l">
              <a:lnSpc>
                <a:spcPct val="104000"/>
              </a:lnSpc>
              <a:buNone/>
            </a:pPr>
            <a:r>
              <a:rPr lang="en-US" sz="4800" b="1" kern="0" spc="-48" dirty="0">
                <a:solidFill>
                  <a:srgbClr val="FFFFFF"/>
                </a:solidFill>
                <a:latin typeface="Arial" pitchFamily="34" charset="0"/>
                <a:ea typeface="Arial" pitchFamily="34" charset="-122"/>
                <a:cs typeface="Arial" pitchFamily="34" charset="-120"/>
              </a:rPr>
              <a:t>ABOUT THE EXECUTIVE DIAGNOSTICS</a:t>
            </a:r>
            <a:endParaRPr lang="en-US" sz="4800" dirty="0"/>
          </a:p>
        </p:txBody>
      </p:sp>
      <p:sp>
        <p:nvSpPr>
          <p:cNvPr id="6" name="Text 3"/>
          <p:cNvSpPr/>
          <p:nvPr/>
        </p:nvSpPr>
        <p:spPr>
          <a:xfrm>
            <a:off x="876300" y="5224314"/>
            <a:ext cx="9810750" cy="1377107"/>
          </a:xfrm>
          <a:prstGeom prst="rect">
            <a:avLst/>
          </a:prstGeom>
          <a:noFill/>
          <a:ln/>
        </p:spPr>
        <p:txBody>
          <a:bodyPr wrap="square" lIns="25400" tIns="25400" rIns="25400" bIns="25400" rtlCol="0" anchor="t">
            <a:normAutofit/>
          </a:bodyPr>
          <a:lstStyle/>
          <a:p>
            <a:pPr marL="0" indent="0" algn="l">
              <a:lnSpc>
                <a:spcPct val="142000"/>
              </a:lnSpc>
              <a:buNone/>
            </a:pPr>
            <a:r>
              <a:rPr lang="en-US" sz="2475" dirty="0">
                <a:solidFill>
                  <a:srgbClr val="C5D3EF"/>
                </a:solidFill>
                <a:latin typeface="Arial" pitchFamily="34" charset="0"/>
                <a:ea typeface="Arial" pitchFamily="34" charset="-122"/>
                <a:cs typeface="Arial" pitchFamily="34" charset="-120"/>
              </a:rPr>
              <a:t>Three modules give CEOs and their teams the rare clarity to lead together and the evidence to act. Each pairs a structured diagnostic with a board-grade report.</a:t>
            </a:r>
            <a:endParaRPr lang="en-US" sz="2475" dirty="0"/>
          </a:p>
        </p:txBody>
      </p:sp>
      <p:sp>
        <p:nvSpPr>
          <p:cNvPr id="7" name="Shape 4"/>
          <p:cNvSpPr/>
          <p:nvPr/>
        </p:nvSpPr>
        <p:spPr>
          <a:xfrm>
            <a:off x="876300" y="9144000"/>
            <a:ext cx="16535400" cy="9525"/>
          </a:xfrm>
          <a:prstGeom prst="rect">
            <a:avLst/>
          </a:prstGeom>
          <a:solidFill>
            <a:srgbClr val="FFFFFF">
              <a:alpha val="16000"/>
            </a:srgbClr>
          </a:solidFill>
          <a:ln/>
        </p:spPr>
        <p:txBody>
          <a:bodyPr/>
          <a:lstStyle/>
          <a:p>
            <a:endParaRPr lang="en-US"/>
          </a:p>
        </p:txBody>
      </p:sp>
      <p:sp>
        <p:nvSpPr>
          <p:cNvPr id="8" name="Text 5"/>
          <p:cNvSpPr/>
          <p:nvPr/>
        </p:nvSpPr>
        <p:spPr>
          <a:xfrm>
            <a:off x="876300" y="9453563"/>
            <a:ext cx="5251192" cy="247650"/>
          </a:xfrm>
          <a:prstGeom prst="rect">
            <a:avLst/>
          </a:prstGeom>
          <a:noFill/>
          <a:ln/>
        </p:spPr>
        <p:txBody>
          <a:bodyPr wrap="square" lIns="25400" tIns="25400" rIns="25400" bIns="25400" rtlCol="0" anchor="t">
            <a:normAutofit/>
          </a:bodyPr>
          <a:lstStyle/>
          <a:p>
            <a:pPr marL="0" indent="0" algn="l">
              <a:buNone/>
            </a:pPr>
            <a:r>
              <a:rPr lang="en-US" sz="1425" kern="0" spc="29" dirty="0">
                <a:solidFill>
                  <a:srgbClr val="90A4CB"/>
                </a:solidFill>
                <a:latin typeface="Arial" pitchFamily="34" charset="0"/>
                <a:ea typeface="Arial" pitchFamily="34" charset="-122"/>
                <a:cs typeface="Arial" pitchFamily="34" charset="-120"/>
              </a:rPr>
              <a:t>Elevating executive effectiveness with data-driven insight</a:t>
            </a:r>
            <a:endParaRPr lang="en-US" sz="1425" dirty="0"/>
          </a:p>
        </p:txBody>
      </p:sp>
      <p:sp>
        <p:nvSpPr>
          <p:cNvPr id="9" name="Text 6"/>
          <p:cNvSpPr/>
          <p:nvPr/>
        </p:nvSpPr>
        <p:spPr>
          <a:xfrm>
            <a:off x="7751713" y="9420225"/>
            <a:ext cx="10625986" cy="314325"/>
          </a:xfrm>
          <a:prstGeom prst="rect">
            <a:avLst/>
          </a:prstGeom>
          <a:noFill/>
          <a:ln/>
        </p:spPr>
        <p:txBody>
          <a:bodyPr wrap="square" lIns="25400" tIns="25400" rIns="25400" bIns="25400" rtlCol="0" anchor="t">
            <a:normAutofit/>
          </a:bodyPr>
          <a:lstStyle/>
          <a:p>
            <a:pPr marL="0" indent="0" algn="l">
              <a:buNone/>
            </a:pPr>
            <a:r>
              <a:rPr lang="en-US" sz="1425" b="1" kern="0" spc="57" dirty="0">
                <a:solidFill>
                  <a:srgbClr val="C5D3EF"/>
                </a:solidFill>
                <a:latin typeface="Arial" pitchFamily="34" charset="0"/>
                <a:ea typeface="Arial" pitchFamily="34" charset="-122"/>
                <a:cs typeface="Arial" pitchFamily="34" charset="-120"/>
              </a:rPr>
              <a:t>01 Executive Team Effectiveness · 02 Executive Bench Skills Matrix · 03 Executive Peer Feedback</a:t>
            </a:r>
            <a:endParaRPr lang="en-US" sz="142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7FA"/>
        </a:solidFill>
        <a:effectLst/>
      </p:bgPr>
    </p:bg>
    <p:spTree>
      <p:nvGrpSpPr>
        <p:cNvPr id="1" name=""/>
        <p:cNvGrpSpPr/>
        <p:nvPr/>
      </p:nvGrpSpPr>
      <p:grpSpPr>
        <a:xfrm>
          <a:off x="0" y="0"/>
          <a:ext cx="0" cy="0"/>
          <a:chOff x="0" y="0"/>
          <a:chExt cx="0" cy="0"/>
        </a:xfrm>
      </p:grpSpPr>
      <p:sp>
        <p:nvSpPr>
          <p:cNvPr id="2" name="Text 0"/>
          <p:cNvSpPr/>
          <p:nvPr/>
        </p:nvSpPr>
        <p:spPr>
          <a:xfrm>
            <a:off x="876300" y="704850"/>
            <a:ext cx="18188940" cy="333375"/>
          </a:xfrm>
          <a:prstGeom prst="rect">
            <a:avLst/>
          </a:prstGeom>
          <a:noFill/>
          <a:ln/>
        </p:spPr>
        <p:txBody>
          <a:bodyPr wrap="square" lIns="25400" tIns="25400" rIns="25400" bIns="25400" rtlCol="0" anchor="t">
            <a:normAutofit/>
          </a:bodyPr>
          <a:lstStyle/>
          <a:p>
            <a:pPr marL="0" indent="0" algn="l">
              <a:buNone/>
            </a:pPr>
            <a:r>
              <a:rPr lang="en-US" sz="1575" b="1" kern="0" spc="315" dirty="0">
                <a:solidFill>
                  <a:srgbClr val="399DE2"/>
                </a:solidFill>
                <a:latin typeface="Arial" pitchFamily="34" charset="0"/>
                <a:ea typeface="Arial" pitchFamily="34" charset="-122"/>
                <a:cs typeface="Arial" pitchFamily="34" charset="-120"/>
              </a:rPr>
              <a:t>A STRATEGIC TOOLKIT FOR EXECUTIVE TEAMS</a:t>
            </a:r>
            <a:endParaRPr lang="en-US" sz="1575" dirty="0"/>
          </a:p>
        </p:txBody>
      </p:sp>
      <p:sp>
        <p:nvSpPr>
          <p:cNvPr id="3" name="Text 1"/>
          <p:cNvSpPr/>
          <p:nvPr/>
        </p:nvSpPr>
        <p:spPr>
          <a:xfrm>
            <a:off x="876300" y="1171575"/>
            <a:ext cx="11576685" cy="1025426"/>
          </a:xfrm>
          <a:prstGeom prst="rect">
            <a:avLst/>
          </a:prstGeom>
          <a:noFill/>
          <a:ln/>
        </p:spPr>
        <p:txBody>
          <a:bodyPr wrap="square" lIns="25400" tIns="25400" rIns="25400" bIns="25400" rtlCol="0" anchor="t">
            <a:normAutofit/>
          </a:bodyPr>
          <a:lstStyle/>
          <a:p>
            <a:pPr marL="0" indent="0" algn="l">
              <a:lnSpc>
                <a:spcPct val="108000"/>
              </a:lnSpc>
              <a:buNone/>
            </a:pPr>
            <a:r>
              <a:rPr lang="en-US" sz="3600" b="1" dirty="0">
                <a:solidFill>
                  <a:srgbClr val="192B59"/>
                </a:solidFill>
                <a:latin typeface="Arial" pitchFamily="34" charset="0"/>
                <a:ea typeface="Arial" pitchFamily="34" charset="-122"/>
                <a:cs typeface="Arial" pitchFamily="34" charset="-120"/>
              </a:rPr>
              <a:t>Three modules, one picture of how the top team is performing</a:t>
            </a:r>
            <a:endParaRPr lang="en-US" sz="3600" dirty="0"/>
          </a:p>
        </p:txBody>
      </p:sp>
      <p:sp>
        <p:nvSpPr>
          <p:cNvPr id="4" name="Shape 2"/>
          <p:cNvSpPr/>
          <p:nvPr/>
        </p:nvSpPr>
        <p:spPr>
          <a:xfrm>
            <a:off x="876300" y="2597051"/>
            <a:ext cx="5321201" cy="6546949"/>
          </a:xfrm>
          <a:prstGeom prst="roundRect">
            <a:avLst>
              <a:gd name="adj" fmla="val 2506"/>
            </a:avLst>
          </a:prstGeom>
          <a:solidFill>
            <a:srgbClr val="FFFFFF"/>
          </a:solidFill>
          <a:ln w="9525">
            <a:solidFill>
              <a:srgbClr val="E2E8F2"/>
            </a:solidFill>
            <a:prstDash val="solid"/>
          </a:ln>
          <a:effectLst>
            <a:outerShdw blurRad="28575" dist="9525" dir="5400000" algn="bl" rotWithShape="0">
              <a:srgbClr val="192B59">
                <a:alpha val="6000"/>
              </a:srgbClr>
            </a:outerShdw>
          </a:effectLst>
        </p:spPr>
        <p:txBody>
          <a:bodyPr/>
          <a:lstStyle/>
          <a:p>
            <a:endParaRPr lang="en-US"/>
          </a:p>
        </p:txBody>
      </p:sp>
      <p:sp>
        <p:nvSpPr>
          <p:cNvPr id="5" name="Text 3"/>
          <p:cNvSpPr/>
          <p:nvPr/>
        </p:nvSpPr>
        <p:spPr>
          <a:xfrm>
            <a:off x="1209675" y="2968526"/>
            <a:ext cx="533698" cy="695325"/>
          </a:xfrm>
          <a:prstGeom prst="rect">
            <a:avLst/>
          </a:prstGeom>
          <a:noFill/>
          <a:ln/>
        </p:spPr>
        <p:txBody>
          <a:bodyPr wrap="square" lIns="25400" tIns="25400" rIns="25400" bIns="25400" rtlCol="0" anchor="t">
            <a:normAutofit/>
          </a:bodyPr>
          <a:lstStyle/>
          <a:p>
            <a:pPr marL="0" indent="0" algn="l">
              <a:buNone/>
            </a:pPr>
            <a:r>
              <a:rPr lang="en-US" sz="3450" b="1" dirty="0">
                <a:solidFill>
                  <a:srgbClr val="4361EE"/>
                </a:solidFill>
                <a:latin typeface="Arial" pitchFamily="34" charset="0"/>
                <a:ea typeface="Arial" pitchFamily="34" charset="-122"/>
                <a:cs typeface="Arial" pitchFamily="34" charset="-120"/>
              </a:rPr>
              <a:t>1</a:t>
            </a:r>
            <a:endParaRPr lang="en-US" sz="3450" dirty="0"/>
          </a:p>
        </p:txBody>
      </p:sp>
      <p:sp>
        <p:nvSpPr>
          <p:cNvPr id="6" name="Shape 4"/>
          <p:cNvSpPr/>
          <p:nvPr/>
        </p:nvSpPr>
        <p:spPr>
          <a:xfrm>
            <a:off x="4598491" y="3149501"/>
            <a:ext cx="1265634" cy="295275"/>
          </a:xfrm>
          <a:prstGeom prst="roundRect">
            <a:avLst>
              <a:gd name="adj" fmla="val 50000"/>
            </a:avLst>
          </a:prstGeom>
          <a:solidFill>
            <a:srgbClr val="F4F7FA"/>
          </a:solidFill>
          <a:ln/>
        </p:spPr>
        <p:txBody>
          <a:bodyPr/>
          <a:lstStyle/>
          <a:p>
            <a:endParaRPr lang="en-US"/>
          </a:p>
        </p:txBody>
      </p:sp>
      <p:sp>
        <p:nvSpPr>
          <p:cNvPr id="7" name="Text 5"/>
          <p:cNvSpPr/>
          <p:nvPr/>
        </p:nvSpPr>
        <p:spPr>
          <a:xfrm>
            <a:off x="4731841" y="3216176"/>
            <a:ext cx="1075134" cy="200025"/>
          </a:xfrm>
          <a:prstGeom prst="rect">
            <a:avLst/>
          </a:prstGeom>
          <a:noFill/>
          <a:ln/>
        </p:spPr>
        <p:txBody>
          <a:bodyPr wrap="square" lIns="25400" tIns="25400" rIns="25400" bIns="25400" rtlCol="0" anchor="t">
            <a:normAutofit/>
          </a:bodyPr>
          <a:lstStyle/>
          <a:p>
            <a:pPr marL="0" indent="0" algn="l">
              <a:buNone/>
            </a:pPr>
            <a:r>
              <a:rPr lang="en-US" sz="1050" b="1" kern="0" spc="126" dirty="0">
                <a:solidFill>
                  <a:srgbClr val="56678C"/>
                </a:solidFill>
                <a:latin typeface="Arial" pitchFamily="34" charset="0"/>
                <a:ea typeface="Arial" pitchFamily="34" charset="-122"/>
                <a:cs typeface="Arial" pitchFamily="34" charset="-120"/>
              </a:rPr>
              <a:t>COLLECTIVE</a:t>
            </a:r>
            <a:endParaRPr lang="en-US" sz="1050" dirty="0"/>
          </a:p>
        </p:txBody>
      </p:sp>
      <p:sp>
        <p:nvSpPr>
          <p:cNvPr id="8" name="Text 6"/>
          <p:cNvSpPr/>
          <p:nvPr/>
        </p:nvSpPr>
        <p:spPr>
          <a:xfrm>
            <a:off x="1209675" y="3854351"/>
            <a:ext cx="4794084" cy="689967"/>
          </a:xfrm>
          <a:prstGeom prst="rect">
            <a:avLst/>
          </a:prstGeom>
          <a:noFill/>
          <a:ln/>
        </p:spPr>
        <p:txBody>
          <a:bodyPr wrap="square" lIns="25400" tIns="25400" rIns="25400" bIns="25400" rtlCol="0" anchor="t">
            <a:normAutofit/>
          </a:bodyPr>
          <a:lstStyle/>
          <a:p>
            <a:pPr marL="0" indent="0" algn="l">
              <a:lnSpc>
                <a:spcPct val="118000"/>
              </a:lnSpc>
              <a:buNone/>
            </a:pPr>
            <a:r>
              <a:rPr lang="en-US" sz="2175" b="1" dirty="0">
                <a:solidFill>
                  <a:srgbClr val="192B59"/>
                </a:solidFill>
                <a:latin typeface="Arial" pitchFamily="34" charset="0"/>
                <a:ea typeface="Arial" pitchFamily="34" charset="-122"/>
                <a:cs typeface="Arial" pitchFamily="34" charset="-120"/>
              </a:rPr>
              <a:t>Executive Team Effectiveness Review</a:t>
            </a:r>
            <a:endParaRPr lang="en-US" sz="2175" dirty="0"/>
          </a:p>
        </p:txBody>
      </p:sp>
      <p:sp>
        <p:nvSpPr>
          <p:cNvPr id="9" name="Text 7"/>
          <p:cNvSpPr/>
          <p:nvPr/>
        </p:nvSpPr>
        <p:spPr>
          <a:xfrm>
            <a:off x="1209675" y="4639568"/>
            <a:ext cx="4794084" cy="704850"/>
          </a:xfrm>
          <a:prstGeom prst="rect">
            <a:avLst/>
          </a:prstGeom>
          <a:noFill/>
          <a:ln/>
        </p:spPr>
        <p:txBody>
          <a:bodyPr wrap="square" lIns="25400" tIns="25400" rIns="25400" bIns="25400" rtlCol="0" anchor="t">
            <a:normAutofit/>
          </a:bodyPr>
          <a:lstStyle/>
          <a:p>
            <a:pPr marL="0" indent="0" algn="l">
              <a:lnSpc>
                <a:spcPct val="140000"/>
              </a:lnSpc>
              <a:buNone/>
            </a:pPr>
            <a:r>
              <a:rPr lang="en-US" sz="1875" dirty="0">
                <a:solidFill>
                  <a:srgbClr val="56678C"/>
                </a:solidFill>
                <a:latin typeface="Arial" pitchFamily="34" charset="0"/>
                <a:ea typeface="Arial" pitchFamily="34" charset="-122"/>
                <a:cs typeface="Arial" pitchFamily="34" charset="-120"/>
              </a:rPr>
              <a:t>How the team performs as a collective — alignment, decisions, rhythm and culture.</a:t>
            </a:r>
            <a:endParaRPr lang="en-US" sz="1875" dirty="0"/>
          </a:p>
        </p:txBody>
      </p:sp>
      <p:sp>
        <p:nvSpPr>
          <p:cNvPr id="10" name="Shape 8"/>
          <p:cNvSpPr/>
          <p:nvPr/>
        </p:nvSpPr>
        <p:spPr>
          <a:xfrm>
            <a:off x="6483251" y="2597051"/>
            <a:ext cx="5321350" cy="6546949"/>
          </a:xfrm>
          <a:prstGeom prst="roundRect">
            <a:avLst>
              <a:gd name="adj" fmla="val 2506"/>
            </a:avLst>
          </a:prstGeom>
          <a:solidFill>
            <a:srgbClr val="FFFFFF"/>
          </a:solidFill>
          <a:ln w="9525">
            <a:solidFill>
              <a:srgbClr val="E2E8F2"/>
            </a:solidFill>
            <a:prstDash val="solid"/>
          </a:ln>
          <a:effectLst>
            <a:outerShdw blurRad="28575" dist="9525" dir="5400000" algn="bl" rotWithShape="0">
              <a:srgbClr val="192B59">
                <a:alpha val="6000"/>
              </a:srgbClr>
            </a:outerShdw>
          </a:effectLst>
        </p:spPr>
        <p:txBody>
          <a:bodyPr/>
          <a:lstStyle/>
          <a:p>
            <a:endParaRPr lang="en-US"/>
          </a:p>
        </p:txBody>
      </p:sp>
      <p:sp>
        <p:nvSpPr>
          <p:cNvPr id="11" name="Text 9"/>
          <p:cNvSpPr/>
          <p:nvPr/>
        </p:nvSpPr>
        <p:spPr>
          <a:xfrm>
            <a:off x="6816626" y="2968526"/>
            <a:ext cx="613470" cy="695325"/>
          </a:xfrm>
          <a:prstGeom prst="rect">
            <a:avLst/>
          </a:prstGeom>
          <a:noFill/>
          <a:ln/>
        </p:spPr>
        <p:txBody>
          <a:bodyPr wrap="square" lIns="25400" tIns="25400" rIns="25400" bIns="25400" rtlCol="0" anchor="t">
            <a:normAutofit/>
          </a:bodyPr>
          <a:lstStyle/>
          <a:p>
            <a:pPr marL="0" indent="0" algn="l">
              <a:buNone/>
            </a:pPr>
            <a:r>
              <a:rPr lang="en-US" sz="3450" b="1" dirty="0">
                <a:solidFill>
                  <a:srgbClr val="4361EE"/>
                </a:solidFill>
                <a:latin typeface="Arial" pitchFamily="34" charset="0"/>
                <a:ea typeface="Arial" pitchFamily="34" charset="-122"/>
                <a:cs typeface="Arial" pitchFamily="34" charset="-120"/>
              </a:rPr>
              <a:t>2</a:t>
            </a:r>
            <a:endParaRPr lang="en-US" sz="3450" dirty="0"/>
          </a:p>
        </p:txBody>
      </p:sp>
      <p:sp>
        <p:nvSpPr>
          <p:cNvPr id="12" name="Shape 10"/>
          <p:cNvSpPr/>
          <p:nvPr/>
        </p:nvSpPr>
        <p:spPr>
          <a:xfrm>
            <a:off x="10248751" y="3149501"/>
            <a:ext cx="1222474" cy="295275"/>
          </a:xfrm>
          <a:prstGeom prst="roundRect">
            <a:avLst>
              <a:gd name="adj" fmla="val 50000"/>
            </a:avLst>
          </a:prstGeom>
          <a:solidFill>
            <a:srgbClr val="F4F7FA"/>
          </a:solidFill>
          <a:ln/>
        </p:spPr>
        <p:txBody>
          <a:bodyPr/>
          <a:lstStyle/>
          <a:p>
            <a:endParaRPr lang="en-US"/>
          </a:p>
        </p:txBody>
      </p:sp>
      <p:sp>
        <p:nvSpPr>
          <p:cNvPr id="13" name="Text 11"/>
          <p:cNvSpPr/>
          <p:nvPr/>
        </p:nvSpPr>
        <p:spPr>
          <a:xfrm>
            <a:off x="10382101" y="3216176"/>
            <a:ext cx="1031974" cy="200025"/>
          </a:xfrm>
          <a:prstGeom prst="rect">
            <a:avLst/>
          </a:prstGeom>
          <a:noFill/>
          <a:ln/>
        </p:spPr>
        <p:txBody>
          <a:bodyPr wrap="square" lIns="25400" tIns="25400" rIns="25400" bIns="25400" rtlCol="0" anchor="t">
            <a:normAutofit/>
          </a:bodyPr>
          <a:lstStyle/>
          <a:p>
            <a:pPr marL="0" indent="0" algn="l">
              <a:buNone/>
            </a:pPr>
            <a:r>
              <a:rPr lang="en-US" sz="1050" b="1" kern="0" spc="126" dirty="0">
                <a:solidFill>
                  <a:srgbClr val="56678C"/>
                </a:solidFill>
                <a:latin typeface="Arial" pitchFamily="34" charset="0"/>
                <a:ea typeface="Arial" pitchFamily="34" charset="-122"/>
                <a:cs typeface="Arial" pitchFamily="34" charset="-120"/>
              </a:rPr>
              <a:t>CAPABILITY</a:t>
            </a:r>
            <a:endParaRPr lang="en-US" sz="1050" dirty="0"/>
          </a:p>
        </p:txBody>
      </p:sp>
      <p:sp>
        <p:nvSpPr>
          <p:cNvPr id="14" name="Text 12"/>
          <p:cNvSpPr/>
          <p:nvPr/>
        </p:nvSpPr>
        <p:spPr>
          <a:xfrm>
            <a:off x="6816626" y="3854351"/>
            <a:ext cx="5120060" cy="364034"/>
          </a:xfrm>
          <a:prstGeom prst="rect">
            <a:avLst/>
          </a:prstGeom>
          <a:noFill/>
          <a:ln/>
        </p:spPr>
        <p:txBody>
          <a:bodyPr wrap="square" lIns="25400" tIns="25400" rIns="25400" bIns="25400" rtlCol="0" anchor="t">
            <a:normAutofit/>
          </a:bodyPr>
          <a:lstStyle/>
          <a:p>
            <a:pPr marL="0" indent="0" algn="l">
              <a:lnSpc>
                <a:spcPct val="118000"/>
              </a:lnSpc>
              <a:buNone/>
            </a:pPr>
            <a:r>
              <a:rPr lang="en-US" sz="2175" b="1" dirty="0">
                <a:solidFill>
                  <a:srgbClr val="192B59"/>
                </a:solidFill>
                <a:latin typeface="Arial" pitchFamily="34" charset="0"/>
                <a:ea typeface="Arial" pitchFamily="34" charset="-122"/>
                <a:cs typeface="Arial" pitchFamily="34" charset="-120"/>
              </a:rPr>
              <a:t>Executive Bench Skills Matrix</a:t>
            </a:r>
            <a:endParaRPr lang="en-US" sz="2175" dirty="0"/>
          </a:p>
        </p:txBody>
      </p:sp>
      <p:sp>
        <p:nvSpPr>
          <p:cNvPr id="15" name="Text 13"/>
          <p:cNvSpPr/>
          <p:nvPr/>
        </p:nvSpPr>
        <p:spPr>
          <a:xfrm>
            <a:off x="6816626" y="4313634"/>
            <a:ext cx="4794238" cy="1038225"/>
          </a:xfrm>
          <a:prstGeom prst="rect">
            <a:avLst/>
          </a:prstGeom>
          <a:noFill/>
          <a:ln/>
        </p:spPr>
        <p:txBody>
          <a:bodyPr wrap="square" lIns="25400" tIns="25400" rIns="25400" bIns="25400" rtlCol="0" anchor="t">
            <a:normAutofit/>
          </a:bodyPr>
          <a:lstStyle/>
          <a:p>
            <a:pPr marL="0" indent="0" algn="l">
              <a:lnSpc>
                <a:spcPct val="140000"/>
              </a:lnSpc>
              <a:buNone/>
            </a:pPr>
            <a:r>
              <a:rPr lang="en-US" sz="1875" dirty="0">
                <a:solidFill>
                  <a:srgbClr val="56678C"/>
                </a:solidFill>
                <a:latin typeface="Arial" pitchFamily="34" charset="0"/>
                <a:ea typeface="Arial" pitchFamily="34" charset="-122"/>
                <a:cs typeface="Arial" pitchFamily="34" charset="-120"/>
              </a:rPr>
              <a:t>Identify bench strength relative to the key requirements for the CEO role and where succession gaps sit.</a:t>
            </a:r>
            <a:endParaRPr lang="en-US" sz="1875" dirty="0"/>
          </a:p>
        </p:txBody>
      </p:sp>
      <p:sp>
        <p:nvSpPr>
          <p:cNvPr id="16" name="Shape 14"/>
          <p:cNvSpPr/>
          <p:nvPr/>
        </p:nvSpPr>
        <p:spPr>
          <a:xfrm>
            <a:off x="12090350" y="2597051"/>
            <a:ext cx="5321350" cy="6546949"/>
          </a:xfrm>
          <a:prstGeom prst="roundRect">
            <a:avLst>
              <a:gd name="adj" fmla="val 2506"/>
            </a:avLst>
          </a:prstGeom>
          <a:solidFill>
            <a:srgbClr val="FFFFFF"/>
          </a:solidFill>
          <a:ln w="9525">
            <a:solidFill>
              <a:srgbClr val="E2E8F2"/>
            </a:solidFill>
            <a:prstDash val="solid"/>
          </a:ln>
          <a:effectLst>
            <a:outerShdw blurRad="28575" dist="9525" dir="5400000" algn="bl" rotWithShape="0">
              <a:srgbClr val="192B59">
                <a:alpha val="6000"/>
              </a:srgbClr>
            </a:outerShdw>
          </a:effectLst>
        </p:spPr>
        <p:txBody>
          <a:bodyPr/>
          <a:lstStyle/>
          <a:p>
            <a:endParaRPr lang="en-US"/>
          </a:p>
        </p:txBody>
      </p:sp>
      <p:sp>
        <p:nvSpPr>
          <p:cNvPr id="17" name="Text 15"/>
          <p:cNvSpPr/>
          <p:nvPr/>
        </p:nvSpPr>
        <p:spPr>
          <a:xfrm>
            <a:off x="12423725" y="2968526"/>
            <a:ext cx="631478" cy="695325"/>
          </a:xfrm>
          <a:prstGeom prst="rect">
            <a:avLst/>
          </a:prstGeom>
          <a:noFill/>
          <a:ln/>
        </p:spPr>
        <p:txBody>
          <a:bodyPr wrap="square" lIns="25400" tIns="25400" rIns="25400" bIns="25400" rtlCol="0" anchor="t">
            <a:normAutofit/>
          </a:bodyPr>
          <a:lstStyle/>
          <a:p>
            <a:pPr marL="0" indent="0" algn="l">
              <a:buNone/>
            </a:pPr>
            <a:r>
              <a:rPr lang="en-US" sz="3450" b="1" dirty="0">
                <a:solidFill>
                  <a:srgbClr val="4361EE"/>
                </a:solidFill>
                <a:latin typeface="Arial" pitchFamily="34" charset="0"/>
                <a:ea typeface="Arial" pitchFamily="34" charset="-122"/>
                <a:cs typeface="Arial" pitchFamily="34" charset="-120"/>
              </a:rPr>
              <a:t>3</a:t>
            </a:r>
            <a:endParaRPr lang="en-US" sz="3450" dirty="0"/>
          </a:p>
        </p:txBody>
      </p:sp>
      <p:sp>
        <p:nvSpPr>
          <p:cNvPr id="18" name="Shape 16"/>
          <p:cNvSpPr/>
          <p:nvPr/>
        </p:nvSpPr>
        <p:spPr>
          <a:xfrm>
            <a:off x="15875496" y="3149501"/>
            <a:ext cx="1202829" cy="295275"/>
          </a:xfrm>
          <a:prstGeom prst="roundRect">
            <a:avLst>
              <a:gd name="adj" fmla="val 50000"/>
            </a:avLst>
          </a:prstGeom>
          <a:solidFill>
            <a:srgbClr val="F4F7FA"/>
          </a:solidFill>
          <a:ln/>
        </p:spPr>
        <p:txBody>
          <a:bodyPr/>
          <a:lstStyle/>
          <a:p>
            <a:endParaRPr lang="en-US"/>
          </a:p>
        </p:txBody>
      </p:sp>
      <p:sp>
        <p:nvSpPr>
          <p:cNvPr id="19" name="Text 17"/>
          <p:cNvSpPr/>
          <p:nvPr/>
        </p:nvSpPr>
        <p:spPr>
          <a:xfrm>
            <a:off x="16008846" y="3216176"/>
            <a:ext cx="1012329" cy="200025"/>
          </a:xfrm>
          <a:prstGeom prst="rect">
            <a:avLst/>
          </a:prstGeom>
          <a:noFill/>
          <a:ln/>
        </p:spPr>
        <p:txBody>
          <a:bodyPr wrap="square" lIns="25400" tIns="25400" rIns="25400" bIns="25400" rtlCol="0" anchor="t">
            <a:normAutofit/>
          </a:bodyPr>
          <a:lstStyle/>
          <a:p>
            <a:pPr marL="0" indent="0" algn="l">
              <a:buNone/>
            </a:pPr>
            <a:r>
              <a:rPr lang="en-US" sz="1050" b="1" kern="0" spc="126" dirty="0">
                <a:solidFill>
                  <a:srgbClr val="56678C"/>
                </a:solidFill>
                <a:latin typeface="Arial" pitchFamily="34" charset="0"/>
                <a:ea typeface="Arial" pitchFamily="34" charset="-122"/>
                <a:cs typeface="Arial" pitchFamily="34" charset="-120"/>
              </a:rPr>
              <a:t>INDIVIDUAL</a:t>
            </a:r>
            <a:endParaRPr lang="en-US" sz="1050" dirty="0"/>
          </a:p>
        </p:txBody>
      </p:sp>
      <p:sp>
        <p:nvSpPr>
          <p:cNvPr id="20" name="Text 18"/>
          <p:cNvSpPr/>
          <p:nvPr/>
        </p:nvSpPr>
        <p:spPr>
          <a:xfrm>
            <a:off x="12423725" y="3854351"/>
            <a:ext cx="5120060" cy="364034"/>
          </a:xfrm>
          <a:prstGeom prst="rect">
            <a:avLst/>
          </a:prstGeom>
          <a:noFill/>
          <a:ln/>
        </p:spPr>
        <p:txBody>
          <a:bodyPr wrap="square" lIns="25400" tIns="25400" rIns="25400" bIns="25400" rtlCol="0" anchor="t">
            <a:normAutofit/>
          </a:bodyPr>
          <a:lstStyle/>
          <a:p>
            <a:pPr marL="0" indent="0" algn="l">
              <a:lnSpc>
                <a:spcPct val="118000"/>
              </a:lnSpc>
              <a:buNone/>
            </a:pPr>
            <a:r>
              <a:rPr lang="en-US" sz="2175" b="1" dirty="0">
                <a:solidFill>
                  <a:srgbClr val="192B59"/>
                </a:solidFill>
                <a:latin typeface="Arial" pitchFamily="34" charset="0"/>
                <a:ea typeface="Arial" pitchFamily="34" charset="-122"/>
                <a:cs typeface="Arial" pitchFamily="34" charset="-120"/>
              </a:rPr>
              <a:t>Executive Peer Review</a:t>
            </a:r>
            <a:endParaRPr lang="en-US" sz="2175" dirty="0"/>
          </a:p>
        </p:txBody>
      </p:sp>
      <p:sp>
        <p:nvSpPr>
          <p:cNvPr id="21" name="Text 19"/>
          <p:cNvSpPr/>
          <p:nvPr/>
        </p:nvSpPr>
        <p:spPr>
          <a:xfrm>
            <a:off x="12423725" y="4313634"/>
            <a:ext cx="4794238" cy="704850"/>
          </a:xfrm>
          <a:prstGeom prst="rect">
            <a:avLst/>
          </a:prstGeom>
          <a:noFill/>
          <a:ln/>
        </p:spPr>
        <p:txBody>
          <a:bodyPr wrap="square" lIns="25400" tIns="25400" rIns="25400" bIns="25400" rtlCol="0" anchor="t">
            <a:normAutofit/>
          </a:bodyPr>
          <a:lstStyle/>
          <a:p>
            <a:pPr marL="0" indent="0" algn="l">
              <a:lnSpc>
                <a:spcPct val="140000"/>
              </a:lnSpc>
              <a:buNone/>
            </a:pPr>
            <a:r>
              <a:rPr lang="en-US" sz="1875" dirty="0">
                <a:solidFill>
                  <a:srgbClr val="56678C"/>
                </a:solidFill>
                <a:latin typeface="Arial" pitchFamily="34" charset="0"/>
                <a:ea typeface="Arial" pitchFamily="34" charset="-122"/>
                <a:cs typeface="Arial" pitchFamily="34" charset="-120"/>
              </a:rPr>
              <a:t>How each executive is experienced by the peers who work alongside them.</a:t>
            </a:r>
            <a:endParaRPr lang="en-US" sz="1875" dirty="0"/>
          </a:p>
        </p:txBody>
      </p:sp>
      <p:sp>
        <p:nvSpPr>
          <p:cNvPr id="22" name="Text 20"/>
          <p:cNvSpPr/>
          <p:nvPr/>
        </p:nvSpPr>
        <p:spPr>
          <a:xfrm>
            <a:off x="876300" y="9486900"/>
            <a:ext cx="18188940" cy="247650"/>
          </a:xfrm>
          <a:prstGeom prst="rect">
            <a:avLst/>
          </a:prstGeom>
          <a:noFill/>
          <a:ln/>
        </p:spPr>
        <p:txBody>
          <a:bodyPr wrap="square" lIns="25400" tIns="25400" rIns="25400" bIns="25400" rtlCol="0" anchor="t">
            <a:normAutofit/>
          </a:bodyPr>
          <a:lstStyle/>
          <a:p>
            <a:pPr marL="0" indent="0" algn="l">
              <a:buNone/>
            </a:pPr>
            <a:r>
              <a:rPr lang="en-US" sz="1425" dirty="0">
                <a:solidFill>
                  <a:srgbClr val="56678C"/>
                </a:solidFill>
                <a:latin typeface="Arial" pitchFamily="34" charset="0"/>
                <a:ea typeface="Arial" pitchFamily="34" charset="-122"/>
                <a:cs typeface="Arial" pitchFamily="34" charset="-120"/>
              </a:rPr>
              <a:t>Each module pairs a structured diagnostic with a board-grade report and data that can be interrogated over time.</a:t>
            </a:r>
            <a:endParaRPr lang="en-US" sz="14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7FA"/>
        </a:solidFill>
        <a:effectLst/>
      </p:bgPr>
    </p:bg>
    <p:spTree>
      <p:nvGrpSpPr>
        <p:cNvPr id="1" name=""/>
        <p:cNvGrpSpPr/>
        <p:nvPr/>
      </p:nvGrpSpPr>
      <p:grpSpPr>
        <a:xfrm>
          <a:off x="0" y="0"/>
          <a:ext cx="0" cy="0"/>
          <a:chOff x="0" y="0"/>
          <a:chExt cx="0" cy="0"/>
        </a:xfrm>
      </p:grpSpPr>
      <p:sp>
        <p:nvSpPr>
          <p:cNvPr id="2" name="Text 0"/>
          <p:cNvSpPr/>
          <p:nvPr/>
        </p:nvSpPr>
        <p:spPr>
          <a:xfrm>
            <a:off x="876300" y="704850"/>
            <a:ext cx="18188940" cy="333375"/>
          </a:xfrm>
          <a:prstGeom prst="rect">
            <a:avLst/>
          </a:prstGeom>
          <a:noFill/>
          <a:ln/>
        </p:spPr>
        <p:txBody>
          <a:bodyPr wrap="square" lIns="25400" tIns="25400" rIns="25400" bIns="25400" rtlCol="0" anchor="t">
            <a:normAutofit/>
          </a:bodyPr>
          <a:lstStyle/>
          <a:p>
            <a:pPr marL="0" indent="0" algn="l">
              <a:buNone/>
            </a:pPr>
            <a:r>
              <a:rPr lang="en-US" sz="1575" b="1" kern="0" spc="315" dirty="0">
                <a:solidFill>
                  <a:srgbClr val="399DE2"/>
                </a:solidFill>
                <a:latin typeface="Arial" pitchFamily="34" charset="0"/>
                <a:ea typeface="Arial" pitchFamily="34" charset="-122"/>
                <a:cs typeface="Arial" pitchFamily="34" charset="-120"/>
              </a:rPr>
              <a:t>MODULE 1 · HOW IT WORKS</a:t>
            </a:r>
            <a:endParaRPr lang="en-US" sz="1575" dirty="0"/>
          </a:p>
        </p:txBody>
      </p:sp>
      <p:sp>
        <p:nvSpPr>
          <p:cNvPr id="3" name="Text 1"/>
          <p:cNvSpPr/>
          <p:nvPr/>
        </p:nvSpPr>
        <p:spPr>
          <a:xfrm>
            <a:off x="876300" y="1133475"/>
            <a:ext cx="18188940" cy="762000"/>
          </a:xfrm>
          <a:prstGeom prst="rect">
            <a:avLst/>
          </a:prstGeom>
          <a:noFill/>
          <a:ln/>
        </p:spPr>
        <p:txBody>
          <a:bodyPr wrap="square" lIns="25400" tIns="25400" rIns="25400" bIns="25400" rtlCol="0" anchor="t">
            <a:normAutofit/>
          </a:bodyPr>
          <a:lstStyle/>
          <a:p>
            <a:pPr marL="0" indent="0" algn="l">
              <a:buNone/>
            </a:pPr>
            <a:r>
              <a:rPr lang="en-US" sz="3750" b="1" dirty="0">
                <a:solidFill>
                  <a:srgbClr val="192B59"/>
                </a:solidFill>
                <a:latin typeface="Arial" pitchFamily="34" charset="0"/>
                <a:ea typeface="Arial" pitchFamily="34" charset="-122"/>
                <a:cs typeface="Arial" pitchFamily="34" charset="-120"/>
              </a:rPr>
              <a:t>Executive Team Effectiveness Review</a:t>
            </a:r>
            <a:endParaRPr lang="en-US" sz="3750" dirty="0"/>
          </a:p>
        </p:txBody>
      </p:sp>
      <p:sp>
        <p:nvSpPr>
          <p:cNvPr id="4" name="Text 2"/>
          <p:cNvSpPr/>
          <p:nvPr/>
        </p:nvSpPr>
        <p:spPr>
          <a:xfrm>
            <a:off x="876300" y="2238375"/>
            <a:ext cx="8001740" cy="1164134"/>
          </a:xfrm>
          <a:prstGeom prst="rect">
            <a:avLst/>
          </a:prstGeom>
          <a:noFill/>
          <a:ln/>
        </p:spPr>
        <p:txBody>
          <a:bodyPr wrap="square" lIns="25400" tIns="25400" rIns="25400" bIns="25400" rtlCol="0" anchor="t">
            <a:normAutofit/>
          </a:bodyPr>
          <a:lstStyle/>
          <a:p>
            <a:pPr marL="0" indent="0" algn="l">
              <a:lnSpc>
                <a:spcPct val="146000"/>
              </a:lnSpc>
              <a:buNone/>
            </a:pPr>
            <a:r>
              <a:rPr lang="en-US" sz="2025" dirty="0">
                <a:solidFill>
                  <a:srgbClr val="33425F"/>
                </a:solidFill>
                <a:latin typeface="Arial" pitchFamily="34" charset="0"/>
                <a:ea typeface="Arial" pitchFamily="34" charset="-122"/>
                <a:cs typeface="Arial" pitchFamily="34" charset="-120"/>
              </a:rPr>
              <a:t>An evidence-based read on whether the leadership team as a collective is fit to deliver the strategy: the right people, operating in the right way.</a:t>
            </a:r>
            <a:endParaRPr lang="en-US" sz="2025" dirty="0"/>
          </a:p>
        </p:txBody>
      </p:sp>
      <p:sp>
        <p:nvSpPr>
          <p:cNvPr id="5" name="Text 3"/>
          <p:cNvSpPr/>
          <p:nvPr/>
        </p:nvSpPr>
        <p:spPr>
          <a:xfrm>
            <a:off x="876300" y="3726359"/>
            <a:ext cx="4063142"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PARTICIPANTS</a:t>
            </a:r>
            <a:endParaRPr lang="en-US" sz="1125" dirty="0"/>
          </a:p>
        </p:txBody>
      </p:sp>
      <p:sp>
        <p:nvSpPr>
          <p:cNvPr id="6" name="Text 4"/>
          <p:cNvSpPr/>
          <p:nvPr/>
        </p:nvSpPr>
        <p:spPr>
          <a:xfrm>
            <a:off x="876300" y="4021634"/>
            <a:ext cx="3804578" cy="925264"/>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All executive team members with the option of either direct reports or board members providing feedback.</a:t>
            </a:r>
            <a:endParaRPr lang="en-US" sz="1725" dirty="0"/>
          </a:p>
        </p:txBody>
      </p:sp>
      <p:sp>
        <p:nvSpPr>
          <p:cNvPr id="7" name="Text 5"/>
          <p:cNvSpPr/>
          <p:nvPr/>
        </p:nvSpPr>
        <p:spPr>
          <a:xfrm>
            <a:off x="4951065" y="3726359"/>
            <a:ext cx="4063305"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TIME</a:t>
            </a:r>
            <a:endParaRPr lang="en-US" sz="1125" dirty="0"/>
          </a:p>
        </p:txBody>
      </p:sp>
      <p:sp>
        <p:nvSpPr>
          <p:cNvPr id="8" name="Text 6"/>
          <p:cNvSpPr/>
          <p:nvPr/>
        </p:nvSpPr>
        <p:spPr>
          <a:xfrm>
            <a:off x="4951065" y="4021634"/>
            <a:ext cx="4063305" cy="333821"/>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~30 minutes</a:t>
            </a:r>
            <a:endParaRPr lang="en-US" sz="1725" dirty="0"/>
          </a:p>
        </p:txBody>
      </p:sp>
      <p:sp>
        <p:nvSpPr>
          <p:cNvPr id="9" name="Text 7"/>
          <p:cNvSpPr/>
          <p:nvPr/>
        </p:nvSpPr>
        <p:spPr>
          <a:xfrm>
            <a:off x="876300" y="5156448"/>
            <a:ext cx="4063142"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BASIS</a:t>
            </a:r>
            <a:endParaRPr lang="en-US" sz="1125" dirty="0"/>
          </a:p>
        </p:txBody>
      </p:sp>
      <p:sp>
        <p:nvSpPr>
          <p:cNvPr id="10" name="Text 8"/>
          <p:cNvSpPr/>
          <p:nvPr/>
        </p:nvSpPr>
        <p:spPr>
          <a:xfrm>
            <a:off x="876300" y="5451723"/>
            <a:ext cx="4063142" cy="333821"/>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Confidential · Anonymised</a:t>
            </a:r>
            <a:endParaRPr lang="en-US" sz="1725" dirty="0"/>
          </a:p>
        </p:txBody>
      </p:sp>
      <p:sp>
        <p:nvSpPr>
          <p:cNvPr id="11" name="Text 9"/>
          <p:cNvSpPr/>
          <p:nvPr/>
        </p:nvSpPr>
        <p:spPr>
          <a:xfrm>
            <a:off x="4951065" y="5156448"/>
            <a:ext cx="4063305"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OUTPUT</a:t>
            </a:r>
            <a:endParaRPr lang="en-US" sz="1125" dirty="0"/>
          </a:p>
        </p:txBody>
      </p:sp>
      <p:sp>
        <p:nvSpPr>
          <p:cNvPr id="12" name="Text 10"/>
          <p:cNvSpPr/>
          <p:nvPr/>
        </p:nvSpPr>
        <p:spPr>
          <a:xfrm>
            <a:off x="4951065" y="5451723"/>
            <a:ext cx="3804731" cy="629543"/>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Team effectiveness that can be tracked over time</a:t>
            </a:r>
            <a:endParaRPr lang="en-US" sz="1725" dirty="0"/>
          </a:p>
        </p:txBody>
      </p:sp>
      <p:sp>
        <p:nvSpPr>
          <p:cNvPr id="13" name="Shape 11"/>
          <p:cNvSpPr/>
          <p:nvPr/>
        </p:nvSpPr>
        <p:spPr>
          <a:xfrm>
            <a:off x="9254579" y="2238375"/>
            <a:ext cx="8157121" cy="7458075"/>
          </a:xfrm>
          <a:prstGeom prst="roundRect">
            <a:avLst>
              <a:gd name="adj" fmla="val 1788"/>
            </a:avLst>
          </a:prstGeom>
          <a:solidFill>
            <a:srgbClr val="FFFFFF"/>
          </a:solidFill>
          <a:ln w="9525">
            <a:solidFill>
              <a:srgbClr val="E2E8F2"/>
            </a:solidFill>
            <a:prstDash val="solid"/>
          </a:ln>
          <a:effectLst>
            <a:outerShdw blurRad="28575" dist="9525" dir="5400000" algn="bl" rotWithShape="0">
              <a:srgbClr val="192B59">
                <a:alpha val="6000"/>
              </a:srgbClr>
            </a:outerShdw>
          </a:effectLst>
        </p:spPr>
        <p:txBody>
          <a:bodyPr/>
          <a:lstStyle/>
          <a:p>
            <a:endParaRPr lang="en-US"/>
          </a:p>
        </p:txBody>
      </p:sp>
      <p:sp>
        <p:nvSpPr>
          <p:cNvPr id="14" name="Text 12"/>
          <p:cNvSpPr/>
          <p:nvPr/>
        </p:nvSpPr>
        <p:spPr>
          <a:xfrm>
            <a:off x="9607004" y="2571750"/>
            <a:ext cx="8197498"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56678C"/>
                </a:solidFill>
                <a:latin typeface="Arial" pitchFamily="34" charset="0"/>
                <a:ea typeface="Arial" pitchFamily="34" charset="-122"/>
                <a:cs typeface="Arial" pitchFamily="34" charset="-120"/>
              </a:rPr>
              <a:t>WHAT IT MEASURES · SIX DIMENSIONS</a:t>
            </a:r>
            <a:endParaRPr lang="en-US" sz="1125" dirty="0"/>
          </a:p>
        </p:txBody>
      </p:sp>
      <p:sp>
        <p:nvSpPr>
          <p:cNvPr id="15" name="Text 13"/>
          <p:cNvSpPr/>
          <p:nvPr/>
        </p:nvSpPr>
        <p:spPr>
          <a:xfrm>
            <a:off x="9607004" y="3000375"/>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4361EE"/>
                </a:solidFill>
                <a:latin typeface="Arial" pitchFamily="34" charset="0"/>
                <a:ea typeface="Arial" pitchFamily="34" charset="-122"/>
                <a:cs typeface="Arial" pitchFamily="34" charset="-120"/>
              </a:rPr>
              <a:t>1</a:t>
            </a:r>
            <a:endParaRPr lang="en-US" sz="1350" dirty="0"/>
          </a:p>
        </p:txBody>
      </p:sp>
      <p:sp>
        <p:nvSpPr>
          <p:cNvPr id="16" name="Text 14"/>
          <p:cNvSpPr/>
          <p:nvPr/>
        </p:nvSpPr>
        <p:spPr>
          <a:xfrm>
            <a:off x="9988004" y="3000375"/>
            <a:ext cx="7283409" cy="476250"/>
          </a:xfrm>
          <a:prstGeom prst="rect">
            <a:avLst/>
          </a:prstGeom>
          <a:noFill/>
          <a:ln/>
        </p:spPr>
        <p:txBody>
          <a:bodyPr wrap="square" lIns="25400" tIns="25400" rIns="25400" bIns="25400" rtlCol="0" anchor="t">
            <a:normAutofit/>
          </a:bodyPr>
          <a:lstStyle/>
          <a:p>
            <a:pPr marL="0" indent="0" algn="l">
              <a:buNone/>
            </a:pPr>
            <a:r>
              <a:rPr lang="en-US" sz="1575" b="1" dirty="0">
                <a:solidFill>
                  <a:srgbClr val="192B59"/>
                </a:solidFill>
                <a:latin typeface="Arial" pitchFamily="34" charset="0"/>
                <a:ea typeface="Arial" pitchFamily="34" charset="-122"/>
                <a:cs typeface="Arial" pitchFamily="34" charset="-120"/>
              </a:rPr>
              <a:t>Strategy &amp; Alignment </a:t>
            </a:r>
            <a:r>
              <a:rPr lang="en-US" sz="1350" dirty="0">
                <a:solidFill>
                  <a:srgbClr val="56678C"/>
                </a:solidFill>
                <a:latin typeface="Arial" pitchFamily="34" charset="0"/>
                <a:ea typeface="Arial" pitchFamily="34" charset="-122"/>
                <a:cs typeface="Arial" pitchFamily="34" charset="-120"/>
              </a:rPr>
              <a:t>— aligned on the few priorities that decide whether the organisation wins</a:t>
            </a:r>
            <a:endParaRPr lang="en-US" sz="1200" dirty="0"/>
          </a:p>
        </p:txBody>
      </p:sp>
      <p:sp>
        <p:nvSpPr>
          <p:cNvPr id="17" name="Text 15"/>
          <p:cNvSpPr/>
          <p:nvPr/>
        </p:nvSpPr>
        <p:spPr>
          <a:xfrm>
            <a:off x="9607004" y="3581400"/>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4361EE"/>
                </a:solidFill>
                <a:latin typeface="Arial" pitchFamily="34" charset="0"/>
                <a:ea typeface="Arial" pitchFamily="34" charset="-122"/>
                <a:cs typeface="Arial" pitchFamily="34" charset="-120"/>
              </a:rPr>
              <a:t>2</a:t>
            </a:r>
            <a:endParaRPr lang="en-US" sz="1350" dirty="0"/>
          </a:p>
        </p:txBody>
      </p:sp>
      <p:sp>
        <p:nvSpPr>
          <p:cNvPr id="18" name="Text 16"/>
          <p:cNvSpPr/>
          <p:nvPr/>
        </p:nvSpPr>
        <p:spPr>
          <a:xfrm>
            <a:off x="9988004" y="3581400"/>
            <a:ext cx="7283409" cy="476250"/>
          </a:xfrm>
          <a:prstGeom prst="rect">
            <a:avLst/>
          </a:prstGeom>
          <a:noFill/>
          <a:ln/>
        </p:spPr>
        <p:txBody>
          <a:bodyPr wrap="square" lIns="25400" tIns="25400" rIns="25400" bIns="25400" rtlCol="0" anchor="t">
            <a:normAutofit/>
          </a:bodyPr>
          <a:lstStyle/>
          <a:p>
            <a:pPr marL="0" indent="0" algn="l">
              <a:buNone/>
            </a:pPr>
            <a:r>
              <a:rPr lang="en-US" sz="1575" b="1" dirty="0">
                <a:solidFill>
                  <a:srgbClr val="192B59"/>
                </a:solidFill>
                <a:latin typeface="Arial" pitchFamily="34" charset="0"/>
                <a:ea typeface="Arial" pitchFamily="34" charset="-122"/>
                <a:cs typeface="Arial" pitchFamily="34" charset="-120"/>
              </a:rPr>
              <a:t>Capability &amp; Bench </a:t>
            </a:r>
            <a:r>
              <a:rPr lang="en-US" sz="1350" dirty="0">
                <a:solidFill>
                  <a:srgbClr val="56678C"/>
                </a:solidFill>
                <a:latin typeface="Arial" pitchFamily="34" charset="0"/>
                <a:ea typeface="Arial" pitchFamily="34" charset="-122"/>
                <a:cs typeface="Arial" pitchFamily="34" charset="-120"/>
              </a:rPr>
              <a:t>— the collective capability and depth the strategy requires, now and next</a:t>
            </a:r>
            <a:endParaRPr lang="en-US" sz="1200" dirty="0"/>
          </a:p>
        </p:txBody>
      </p:sp>
      <p:sp>
        <p:nvSpPr>
          <p:cNvPr id="19" name="Text 17"/>
          <p:cNvSpPr/>
          <p:nvPr/>
        </p:nvSpPr>
        <p:spPr>
          <a:xfrm>
            <a:off x="9607004" y="4162425"/>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4361EE"/>
                </a:solidFill>
                <a:latin typeface="Arial" pitchFamily="34" charset="0"/>
                <a:ea typeface="Arial" pitchFamily="34" charset="-122"/>
                <a:cs typeface="Arial" pitchFamily="34" charset="-120"/>
              </a:rPr>
              <a:t>3</a:t>
            </a:r>
            <a:endParaRPr lang="en-US" sz="1350" dirty="0"/>
          </a:p>
        </p:txBody>
      </p:sp>
      <p:sp>
        <p:nvSpPr>
          <p:cNvPr id="20" name="Text 18"/>
          <p:cNvSpPr/>
          <p:nvPr/>
        </p:nvSpPr>
        <p:spPr>
          <a:xfrm>
            <a:off x="9988004" y="4162425"/>
            <a:ext cx="7283409" cy="476250"/>
          </a:xfrm>
          <a:prstGeom prst="rect">
            <a:avLst/>
          </a:prstGeom>
          <a:noFill/>
          <a:ln/>
        </p:spPr>
        <p:txBody>
          <a:bodyPr wrap="square" lIns="25400" tIns="25400" rIns="25400" bIns="25400" rtlCol="0" anchor="t">
            <a:normAutofit/>
          </a:bodyPr>
          <a:lstStyle/>
          <a:p>
            <a:pPr marL="0" indent="0" algn="l">
              <a:buNone/>
            </a:pPr>
            <a:r>
              <a:rPr lang="en-US" sz="1575" b="1" dirty="0">
                <a:solidFill>
                  <a:srgbClr val="192B59"/>
                </a:solidFill>
                <a:latin typeface="Arial" pitchFamily="34" charset="0"/>
                <a:ea typeface="Arial" pitchFamily="34" charset="-122"/>
                <a:cs typeface="Arial" pitchFamily="34" charset="-120"/>
              </a:rPr>
              <a:t>Decision-Making &amp; Execution </a:t>
            </a:r>
            <a:r>
              <a:rPr lang="en-US" sz="1350" dirty="0">
                <a:solidFill>
                  <a:srgbClr val="56678C"/>
                </a:solidFill>
                <a:latin typeface="Arial" pitchFamily="34" charset="0"/>
                <a:ea typeface="Arial" pitchFamily="34" charset="-122"/>
                <a:cs typeface="Arial" pitchFamily="34" charset="-120"/>
              </a:rPr>
              <a:t>— high-quality decisions, made at the right speed, that get done</a:t>
            </a:r>
            <a:endParaRPr lang="en-US" sz="1200" dirty="0"/>
          </a:p>
        </p:txBody>
      </p:sp>
      <p:sp>
        <p:nvSpPr>
          <p:cNvPr id="21" name="Text 19"/>
          <p:cNvSpPr/>
          <p:nvPr/>
        </p:nvSpPr>
        <p:spPr>
          <a:xfrm>
            <a:off x="9607004" y="4743450"/>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4361EE"/>
                </a:solidFill>
                <a:latin typeface="Arial" pitchFamily="34" charset="0"/>
                <a:ea typeface="Arial" pitchFamily="34" charset="-122"/>
                <a:cs typeface="Arial" pitchFamily="34" charset="-120"/>
              </a:rPr>
              <a:t>4</a:t>
            </a:r>
            <a:endParaRPr lang="en-US" sz="1350" dirty="0"/>
          </a:p>
        </p:txBody>
      </p:sp>
      <p:sp>
        <p:nvSpPr>
          <p:cNvPr id="22" name="Text 20"/>
          <p:cNvSpPr/>
          <p:nvPr/>
        </p:nvSpPr>
        <p:spPr>
          <a:xfrm>
            <a:off x="9988004" y="4743450"/>
            <a:ext cx="6788765" cy="276225"/>
          </a:xfrm>
          <a:prstGeom prst="rect">
            <a:avLst/>
          </a:prstGeom>
          <a:noFill/>
          <a:ln/>
        </p:spPr>
        <p:txBody>
          <a:bodyPr wrap="square" lIns="25400" tIns="25400" rIns="25400" bIns="25400" rtlCol="0" anchor="t">
            <a:normAutofit/>
          </a:bodyPr>
          <a:lstStyle/>
          <a:p>
            <a:pPr marL="0" indent="0" algn="l">
              <a:buNone/>
            </a:pPr>
            <a:r>
              <a:rPr lang="en-US" sz="1575" b="1" dirty="0">
                <a:solidFill>
                  <a:srgbClr val="192B59"/>
                </a:solidFill>
                <a:latin typeface="Arial" pitchFamily="34" charset="0"/>
                <a:ea typeface="Arial" pitchFamily="34" charset="-122"/>
                <a:cs typeface="Arial" pitchFamily="34" charset="-120"/>
              </a:rPr>
              <a:t>Change &amp; Adaptability</a:t>
            </a:r>
            <a:r>
              <a:rPr lang="en-US" sz="1350" dirty="0">
                <a:solidFill>
                  <a:srgbClr val="56678C"/>
                </a:solidFill>
                <a:latin typeface="Arial" pitchFamily="34" charset="0"/>
                <a:ea typeface="Arial" pitchFamily="34" charset="-122"/>
                <a:cs typeface="Arial" pitchFamily="34" charset="-120"/>
              </a:rPr>
              <a:t>— sensing and responding to a volatile environment</a:t>
            </a:r>
            <a:endParaRPr lang="en-US" sz="1200" dirty="0"/>
          </a:p>
        </p:txBody>
      </p:sp>
      <p:sp>
        <p:nvSpPr>
          <p:cNvPr id="23" name="Text 21"/>
          <p:cNvSpPr/>
          <p:nvPr/>
        </p:nvSpPr>
        <p:spPr>
          <a:xfrm>
            <a:off x="9607004" y="5143500"/>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4361EE"/>
                </a:solidFill>
                <a:latin typeface="Arial" pitchFamily="34" charset="0"/>
                <a:ea typeface="Arial" pitchFamily="34" charset="-122"/>
                <a:cs typeface="Arial" pitchFamily="34" charset="-120"/>
              </a:rPr>
              <a:t>5</a:t>
            </a:r>
            <a:endParaRPr lang="en-US" sz="1350" dirty="0"/>
          </a:p>
        </p:txBody>
      </p:sp>
      <p:sp>
        <p:nvSpPr>
          <p:cNvPr id="24" name="Text 22"/>
          <p:cNvSpPr/>
          <p:nvPr/>
        </p:nvSpPr>
        <p:spPr>
          <a:xfrm>
            <a:off x="9988004" y="5143500"/>
            <a:ext cx="7283409" cy="476250"/>
          </a:xfrm>
          <a:prstGeom prst="rect">
            <a:avLst/>
          </a:prstGeom>
          <a:noFill/>
          <a:ln/>
        </p:spPr>
        <p:txBody>
          <a:bodyPr wrap="square" lIns="25400" tIns="25400" rIns="25400" bIns="25400" rtlCol="0" anchor="t">
            <a:normAutofit/>
          </a:bodyPr>
          <a:lstStyle/>
          <a:p>
            <a:pPr marL="0" indent="0" algn="l">
              <a:buNone/>
            </a:pPr>
            <a:r>
              <a:rPr lang="en-US" sz="1575" b="1" dirty="0">
                <a:solidFill>
                  <a:srgbClr val="192B59"/>
                </a:solidFill>
                <a:latin typeface="Arial" pitchFamily="34" charset="0"/>
                <a:ea typeface="Arial" pitchFamily="34" charset="-122"/>
                <a:cs typeface="Arial" pitchFamily="34" charset="-120"/>
              </a:rPr>
              <a:t>Operating Rhythm &amp; Focus </a:t>
            </a:r>
            <a:r>
              <a:rPr lang="en-US" sz="1350" dirty="0">
                <a:solidFill>
                  <a:srgbClr val="56678C"/>
                </a:solidFill>
                <a:latin typeface="Arial" pitchFamily="34" charset="0"/>
                <a:ea typeface="Arial" pitchFamily="34" charset="-122"/>
                <a:cs typeface="Arial" pitchFamily="34" charset="-120"/>
              </a:rPr>
              <a:t>— whether collective time and attention go to what matters</a:t>
            </a:r>
            <a:endParaRPr lang="en-US" sz="1200" dirty="0"/>
          </a:p>
        </p:txBody>
      </p:sp>
      <p:sp>
        <p:nvSpPr>
          <p:cNvPr id="25" name="Text 23"/>
          <p:cNvSpPr/>
          <p:nvPr/>
        </p:nvSpPr>
        <p:spPr>
          <a:xfrm>
            <a:off x="9607004" y="5724525"/>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4361EE"/>
                </a:solidFill>
                <a:latin typeface="Arial" pitchFamily="34" charset="0"/>
                <a:ea typeface="Arial" pitchFamily="34" charset="-122"/>
                <a:cs typeface="Arial" pitchFamily="34" charset="-120"/>
              </a:rPr>
              <a:t>6</a:t>
            </a:r>
            <a:endParaRPr lang="en-US" sz="1350" dirty="0"/>
          </a:p>
        </p:txBody>
      </p:sp>
      <p:sp>
        <p:nvSpPr>
          <p:cNvPr id="26" name="Text 24"/>
          <p:cNvSpPr/>
          <p:nvPr/>
        </p:nvSpPr>
        <p:spPr>
          <a:xfrm>
            <a:off x="9988004" y="5724525"/>
            <a:ext cx="7283409" cy="476250"/>
          </a:xfrm>
          <a:prstGeom prst="rect">
            <a:avLst/>
          </a:prstGeom>
          <a:noFill/>
          <a:ln/>
        </p:spPr>
        <p:txBody>
          <a:bodyPr wrap="square" lIns="25400" tIns="25400" rIns="25400" bIns="25400" rtlCol="0" anchor="t">
            <a:normAutofit/>
          </a:bodyPr>
          <a:lstStyle/>
          <a:p>
            <a:pPr marL="0" indent="0" algn="l">
              <a:buNone/>
            </a:pPr>
            <a:r>
              <a:rPr lang="en-US" sz="1575" b="1" dirty="0">
                <a:solidFill>
                  <a:srgbClr val="192B59"/>
                </a:solidFill>
                <a:latin typeface="Arial" pitchFamily="34" charset="0"/>
                <a:ea typeface="Arial" pitchFamily="34" charset="-122"/>
                <a:cs typeface="Arial" pitchFamily="34" charset="-120"/>
              </a:rPr>
              <a:t>Culture as a Performance Lever </a:t>
            </a:r>
            <a:r>
              <a:rPr lang="en-US" sz="1350" dirty="0">
                <a:solidFill>
                  <a:srgbClr val="56678C"/>
                </a:solidFill>
                <a:latin typeface="Arial" pitchFamily="34" charset="0"/>
                <a:ea typeface="Arial" pitchFamily="34" charset="-122"/>
                <a:cs typeface="Arial" pitchFamily="34" charset="-120"/>
              </a:rPr>
              <a:t>— candour, accountability and trust as drivers of execution</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6264F">
                  <a:alpha val="100000"/>
                </a:srgbClr>
              </a:gs>
              <a:gs pos="100000">
                <a:srgbClr val="0F1D40">
                  <a:alpha val="100000"/>
                </a:srgbClr>
              </a:gs>
            </a:gsLst>
            <a:lin ang="4200000" scaled="0"/>
          </a:gradFill>
          <a:ln/>
        </p:spPr>
        <p:txBody>
          <a:bodyPr/>
          <a:lstStyle/>
          <a:p>
            <a:endParaRPr lang="en-US"/>
          </a:p>
        </p:txBody>
      </p:sp>
      <p:sp>
        <p:nvSpPr>
          <p:cNvPr id="3" name="Text 1"/>
          <p:cNvSpPr/>
          <p:nvPr/>
        </p:nvSpPr>
        <p:spPr>
          <a:xfrm>
            <a:off x="876300" y="704850"/>
            <a:ext cx="9181564" cy="333375"/>
          </a:xfrm>
          <a:prstGeom prst="rect">
            <a:avLst/>
          </a:prstGeom>
          <a:noFill/>
          <a:ln/>
        </p:spPr>
        <p:txBody>
          <a:bodyPr wrap="square" lIns="25400" tIns="25400" rIns="25400" bIns="25400" rtlCol="0" anchor="t">
            <a:normAutofit/>
          </a:bodyPr>
          <a:lstStyle/>
          <a:p>
            <a:pPr marL="0" indent="0" algn="l">
              <a:buNone/>
            </a:pPr>
            <a:r>
              <a:rPr lang="en-US" sz="1575" b="1" kern="0" spc="315" dirty="0">
                <a:solidFill>
                  <a:srgbClr val="54C8FF"/>
                </a:solidFill>
                <a:latin typeface="Arial" pitchFamily="34" charset="0"/>
                <a:ea typeface="Arial" pitchFamily="34" charset="-122"/>
                <a:cs typeface="Arial" pitchFamily="34" charset="-120"/>
              </a:rPr>
              <a:t>MODULE 1 · SAMPLE REPORT</a:t>
            </a:r>
            <a:endParaRPr lang="en-US" sz="1575" dirty="0"/>
          </a:p>
        </p:txBody>
      </p:sp>
      <p:sp>
        <p:nvSpPr>
          <p:cNvPr id="4" name="Text 2"/>
          <p:cNvSpPr/>
          <p:nvPr/>
        </p:nvSpPr>
        <p:spPr>
          <a:xfrm>
            <a:off x="876300" y="1114425"/>
            <a:ext cx="9181564" cy="695325"/>
          </a:xfrm>
          <a:prstGeom prst="rect">
            <a:avLst/>
          </a:prstGeom>
          <a:noFill/>
          <a:ln/>
        </p:spPr>
        <p:txBody>
          <a:bodyPr wrap="square" lIns="25400" tIns="25400" rIns="25400" bIns="25400" rtlCol="0" anchor="t">
            <a:normAutofit/>
          </a:bodyPr>
          <a:lstStyle/>
          <a:p>
            <a:pPr marL="0" indent="0" algn="l">
              <a:buNone/>
            </a:pPr>
            <a:r>
              <a:rPr lang="en-US" sz="3450" b="1" dirty="0">
                <a:solidFill>
                  <a:srgbClr val="FFFFFF"/>
                </a:solidFill>
                <a:latin typeface="Arial" pitchFamily="34" charset="0"/>
                <a:ea typeface="Arial" pitchFamily="34" charset="-122"/>
                <a:cs typeface="Arial" pitchFamily="34" charset="-120"/>
              </a:rPr>
              <a:t>Executive Team Effectiveness Review</a:t>
            </a:r>
            <a:endParaRPr lang="en-US" sz="3450" dirty="0"/>
          </a:p>
        </p:txBody>
      </p:sp>
      <p:sp>
        <p:nvSpPr>
          <p:cNvPr id="5" name="Shape 3"/>
          <p:cNvSpPr/>
          <p:nvPr/>
        </p:nvSpPr>
        <p:spPr>
          <a:xfrm>
            <a:off x="876300" y="2114550"/>
            <a:ext cx="16535400" cy="7581900"/>
          </a:xfrm>
          <a:prstGeom prst="roundRect">
            <a:avLst>
              <a:gd name="adj" fmla="val 1759"/>
            </a:avLst>
          </a:prstGeom>
          <a:solidFill>
            <a:srgbClr val="FFFFFF"/>
          </a:solidFill>
          <a:ln/>
          <a:effectLst>
            <a:outerShdw blurRad="323850" dist="95250" dir="5400000" algn="bl" rotWithShape="0">
              <a:srgbClr val="000000">
                <a:alpha val="28000"/>
              </a:srgbClr>
            </a:outerShdw>
          </a:effectLst>
        </p:spPr>
        <p:txBody>
          <a:bodyPr/>
          <a:lstStyle/>
          <a:p>
            <a:endParaRPr lang="en-US"/>
          </a:p>
        </p:txBody>
      </p:sp>
      <p:pic>
        <p:nvPicPr>
          <p:cNvPr id="6" name="Image 0" descr="preencoded.png"/>
          <p:cNvPicPr>
            <a:picLocks noChangeAspect="1"/>
          </p:cNvPicPr>
          <p:nvPr/>
        </p:nvPicPr>
        <p:blipFill>
          <a:blip r:embed="rId3"/>
          <a:stretch>
            <a:fillRect/>
          </a:stretch>
        </p:blipFill>
        <p:spPr>
          <a:xfrm>
            <a:off x="1200150" y="2381250"/>
            <a:ext cx="2422327" cy="742950"/>
          </a:xfrm>
          <a:prstGeom prst="rect">
            <a:avLst/>
          </a:prstGeom>
        </p:spPr>
      </p:pic>
      <p:pic>
        <p:nvPicPr>
          <p:cNvPr id="7" name="Image 1" descr="preencoded.png"/>
          <p:cNvPicPr>
            <a:picLocks noChangeAspect="1"/>
          </p:cNvPicPr>
          <p:nvPr/>
        </p:nvPicPr>
        <p:blipFill>
          <a:blip r:embed="rId4"/>
          <a:srcRect/>
          <a:stretch/>
        </p:blipFill>
        <p:spPr>
          <a:xfrm>
            <a:off x="1200150" y="3314700"/>
            <a:ext cx="15887700" cy="61150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7FA"/>
        </a:solidFill>
        <a:effectLst/>
      </p:bgPr>
    </p:bg>
    <p:spTree>
      <p:nvGrpSpPr>
        <p:cNvPr id="1" name=""/>
        <p:cNvGrpSpPr/>
        <p:nvPr/>
      </p:nvGrpSpPr>
      <p:grpSpPr>
        <a:xfrm>
          <a:off x="0" y="0"/>
          <a:ext cx="0" cy="0"/>
          <a:chOff x="0" y="0"/>
          <a:chExt cx="0" cy="0"/>
        </a:xfrm>
      </p:grpSpPr>
      <p:sp>
        <p:nvSpPr>
          <p:cNvPr id="2" name="Text 0"/>
          <p:cNvSpPr/>
          <p:nvPr/>
        </p:nvSpPr>
        <p:spPr>
          <a:xfrm>
            <a:off x="876300" y="704850"/>
            <a:ext cx="18188940" cy="333375"/>
          </a:xfrm>
          <a:prstGeom prst="rect">
            <a:avLst/>
          </a:prstGeom>
          <a:noFill/>
          <a:ln/>
        </p:spPr>
        <p:txBody>
          <a:bodyPr wrap="square" lIns="25400" tIns="25400" rIns="25400" bIns="25400" rtlCol="0" anchor="t">
            <a:normAutofit/>
          </a:bodyPr>
          <a:lstStyle/>
          <a:p>
            <a:pPr marL="0" indent="0" algn="l">
              <a:buNone/>
            </a:pPr>
            <a:r>
              <a:rPr lang="en-US" sz="1575" b="1" kern="0" spc="315" dirty="0">
                <a:solidFill>
                  <a:srgbClr val="399DE2"/>
                </a:solidFill>
                <a:latin typeface="Arial" pitchFamily="34" charset="0"/>
                <a:ea typeface="Arial" pitchFamily="34" charset="-122"/>
                <a:cs typeface="Arial" pitchFamily="34" charset="-120"/>
              </a:rPr>
              <a:t>MODULE 2 · HOW IT WORKS</a:t>
            </a:r>
            <a:endParaRPr lang="en-US" sz="1575" dirty="0"/>
          </a:p>
        </p:txBody>
      </p:sp>
      <p:sp>
        <p:nvSpPr>
          <p:cNvPr id="3" name="Text 1"/>
          <p:cNvSpPr/>
          <p:nvPr/>
        </p:nvSpPr>
        <p:spPr>
          <a:xfrm>
            <a:off x="876300" y="1133475"/>
            <a:ext cx="18188940" cy="762000"/>
          </a:xfrm>
          <a:prstGeom prst="rect">
            <a:avLst/>
          </a:prstGeom>
          <a:noFill/>
          <a:ln/>
        </p:spPr>
        <p:txBody>
          <a:bodyPr wrap="square" lIns="25400" tIns="25400" rIns="25400" bIns="25400" rtlCol="0" anchor="t">
            <a:normAutofit/>
          </a:bodyPr>
          <a:lstStyle/>
          <a:p>
            <a:pPr marL="0" indent="0" algn="l">
              <a:buNone/>
            </a:pPr>
            <a:r>
              <a:rPr lang="en-US" sz="3750" b="1" dirty="0">
                <a:solidFill>
                  <a:srgbClr val="192B59"/>
                </a:solidFill>
                <a:latin typeface="Arial" pitchFamily="34" charset="0"/>
                <a:ea typeface="Arial" pitchFamily="34" charset="-122"/>
                <a:cs typeface="Arial" pitchFamily="34" charset="-120"/>
              </a:rPr>
              <a:t>Executive Bench Skills Matrix</a:t>
            </a:r>
            <a:endParaRPr lang="en-US" sz="3750" dirty="0"/>
          </a:p>
        </p:txBody>
      </p:sp>
      <p:sp>
        <p:nvSpPr>
          <p:cNvPr id="4" name="Text 2"/>
          <p:cNvSpPr/>
          <p:nvPr/>
        </p:nvSpPr>
        <p:spPr>
          <a:xfrm>
            <a:off x="876300" y="2238375"/>
            <a:ext cx="8001740" cy="1164134"/>
          </a:xfrm>
          <a:prstGeom prst="rect">
            <a:avLst/>
          </a:prstGeom>
          <a:noFill/>
          <a:ln/>
        </p:spPr>
        <p:txBody>
          <a:bodyPr wrap="square" lIns="25400" tIns="25400" rIns="25400" bIns="25400" rtlCol="0" anchor="t">
            <a:normAutofit/>
          </a:bodyPr>
          <a:lstStyle/>
          <a:p>
            <a:pPr marL="0" indent="0" algn="l">
              <a:lnSpc>
                <a:spcPct val="146000"/>
              </a:lnSpc>
              <a:buNone/>
            </a:pPr>
            <a:r>
              <a:rPr lang="en-US" sz="2025" dirty="0">
                <a:solidFill>
                  <a:srgbClr val="33425F"/>
                </a:solidFill>
                <a:latin typeface="Arial" pitchFamily="34" charset="0"/>
                <a:ea typeface="Arial" pitchFamily="34" charset="-122"/>
                <a:cs typeface="Arial" pitchFamily="34" charset="-120"/>
              </a:rPr>
              <a:t>Maps the depth of skills and experience across the team against what the strategy demands of any future CEO — surfacing potential internal candidates and succession gaps.</a:t>
            </a:r>
            <a:endParaRPr lang="en-US" sz="2025" dirty="0"/>
          </a:p>
        </p:txBody>
      </p:sp>
      <p:sp>
        <p:nvSpPr>
          <p:cNvPr id="5" name="Text 3"/>
          <p:cNvSpPr/>
          <p:nvPr/>
        </p:nvSpPr>
        <p:spPr>
          <a:xfrm>
            <a:off x="876300" y="3688259"/>
            <a:ext cx="4063142"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PARTICIPANTS</a:t>
            </a:r>
            <a:endParaRPr lang="en-US" sz="1125" dirty="0"/>
          </a:p>
        </p:txBody>
      </p:sp>
      <p:sp>
        <p:nvSpPr>
          <p:cNvPr id="6" name="Text 4"/>
          <p:cNvSpPr/>
          <p:nvPr/>
        </p:nvSpPr>
        <p:spPr>
          <a:xfrm>
            <a:off x="876300" y="3983534"/>
            <a:ext cx="3804578" cy="629543"/>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Each executive, self-assessed with peer review to calibrate results.</a:t>
            </a:r>
            <a:endParaRPr lang="en-US" sz="1725" dirty="0"/>
          </a:p>
        </p:txBody>
      </p:sp>
      <p:sp>
        <p:nvSpPr>
          <p:cNvPr id="7" name="Text 5"/>
          <p:cNvSpPr/>
          <p:nvPr/>
        </p:nvSpPr>
        <p:spPr>
          <a:xfrm>
            <a:off x="4951065" y="3688259"/>
            <a:ext cx="4063305"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SCOPE</a:t>
            </a:r>
            <a:endParaRPr lang="en-US" sz="1125" dirty="0"/>
          </a:p>
        </p:txBody>
      </p:sp>
      <p:sp>
        <p:nvSpPr>
          <p:cNvPr id="8" name="Text 6"/>
          <p:cNvSpPr/>
          <p:nvPr/>
        </p:nvSpPr>
        <p:spPr>
          <a:xfrm>
            <a:off x="4951065" y="3983534"/>
            <a:ext cx="3804731" cy="629543"/>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Typically 12 to 15 capabilities customised to the organisation</a:t>
            </a:r>
            <a:endParaRPr lang="en-US" sz="1725" dirty="0"/>
          </a:p>
        </p:txBody>
      </p:sp>
      <p:sp>
        <p:nvSpPr>
          <p:cNvPr id="9" name="Text 7"/>
          <p:cNvSpPr/>
          <p:nvPr/>
        </p:nvSpPr>
        <p:spPr>
          <a:xfrm>
            <a:off x="876300" y="4803577"/>
            <a:ext cx="4063142"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SCALE</a:t>
            </a:r>
            <a:endParaRPr lang="en-US" sz="1125" dirty="0"/>
          </a:p>
        </p:txBody>
      </p:sp>
      <p:sp>
        <p:nvSpPr>
          <p:cNvPr id="10" name="Text 8"/>
          <p:cNvSpPr/>
          <p:nvPr/>
        </p:nvSpPr>
        <p:spPr>
          <a:xfrm>
            <a:off x="876300" y="5098852"/>
            <a:ext cx="4063142" cy="333821"/>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Expert / Advanced / General / Limited</a:t>
            </a:r>
            <a:endParaRPr lang="en-US" sz="1725" dirty="0"/>
          </a:p>
        </p:txBody>
      </p:sp>
      <p:sp>
        <p:nvSpPr>
          <p:cNvPr id="11" name="Text 9"/>
          <p:cNvSpPr/>
          <p:nvPr/>
        </p:nvSpPr>
        <p:spPr>
          <a:xfrm>
            <a:off x="4951065" y="4803577"/>
            <a:ext cx="4063305"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OUTPUT</a:t>
            </a:r>
            <a:endParaRPr lang="en-US" sz="1125" dirty="0"/>
          </a:p>
        </p:txBody>
      </p:sp>
      <p:sp>
        <p:nvSpPr>
          <p:cNvPr id="12" name="Text 10"/>
          <p:cNvSpPr/>
          <p:nvPr/>
        </p:nvSpPr>
        <p:spPr>
          <a:xfrm>
            <a:off x="4951065" y="5098852"/>
            <a:ext cx="3804731" cy="629543"/>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Coverage map + expert count per skill</a:t>
            </a:r>
            <a:endParaRPr lang="en-US" sz="1725" dirty="0"/>
          </a:p>
        </p:txBody>
      </p:sp>
      <p:sp>
        <p:nvSpPr>
          <p:cNvPr id="13" name="Shape 11"/>
          <p:cNvSpPr/>
          <p:nvPr/>
        </p:nvSpPr>
        <p:spPr>
          <a:xfrm>
            <a:off x="876300" y="6028432"/>
            <a:ext cx="171450" cy="171450"/>
          </a:xfrm>
          <a:prstGeom prst="roundRect">
            <a:avLst>
              <a:gd name="adj" fmla="val 22222"/>
            </a:avLst>
          </a:prstGeom>
          <a:solidFill>
            <a:srgbClr val="0E8E6E"/>
          </a:solidFill>
          <a:ln/>
        </p:spPr>
        <p:txBody>
          <a:bodyPr/>
          <a:lstStyle/>
          <a:p>
            <a:endParaRPr lang="en-US"/>
          </a:p>
        </p:txBody>
      </p:sp>
      <p:sp>
        <p:nvSpPr>
          <p:cNvPr id="14" name="Text 12"/>
          <p:cNvSpPr/>
          <p:nvPr/>
        </p:nvSpPr>
        <p:spPr>
          <a:xfrm>
            <a:off x="1133475" y="6014145"/>
            <a:ext cx="571798" cy="228600"/>
          </a:xfrm>
          <a:prstGeom prst="rect">
            <a:avLst/>
          </a:prstGeom>
          <a:noFill/>
          <a:ln/>
        </p:spPr>
        <p:txBody>
          <a:bodyPr wrap="square" lIns="0" tIns="0" rIns="0" bIns="0" rtlCol="0" anchor="t">
            <a:normAutofit/>
          </a:bodyPr>
          <a:lstStyle/>
          <a:p>
            <a:pPr marL="0" indent="0" algn="l">
              <a:buNone/>
            </a:pPr>
            <a:r>
              <a:rPr lang="en-US" sz="1350" dirty="0">
                <a:solidFill>
                  <a:srgbClr val="192B59"/>
                </a:solidFill>
                <a:latin typeface="Arial" pitchFamily="34" charset="0"/>
                <a:ea typeface="Arial" pitchFamily="34" charset="-122"/>
                <a:cs typeface="Arial" pitchFamily="34" charset="-120"/>
              </a:rPr>
              <a:t>Expert</a:t>
            </a:r>
            <a:endParaRPr lang="en-US" sz="1350" dirty="0"/>
          </a:p>
        </p:txBody>
      </p:sp>
      <p:sp>
        <p:nvSpPr>
          <p:cNvPr id="15" name="Shape 13"/>
          <p:cNvSpPr/>
          <p:nvPr/>
        </p:nvSpPr>
        <p:spPr>
          <a:xfrm>
            <a:off x="1743373" y="6028432"/>
            <a:ext cx="171450" cy="171450"/>
          </a:xfrm>
          <a:prstGeom prst="roundRect">
            <a:avLst>
              <a:gd name="adj" fmla="val 22222"/>
            </a:avLst>
          </a:prstGeom>
          <a:solidFill>
            <a:srgbClr val="5CC1A3"/>
          </a:solidFill>
          <a:ln/>
        </p:spPr>
        <p:txBody>
          <a:bodyPr/>
          <a:lstStyle/>
          <a:p>
            <a:endParaRPr lang="en-US"/>
          </a:p>
        </p:txBody>
      </p:sp>
      <p:sp>
        <p:nvSpPr>
          <p:cNvPr id="16" name="Text 14"/>
          <p:cNvSpPr/>
          <p:nvPr/>
        </p:nvSpPr>
        <p:spPr>
          <a:xfrm>
            <a:off x="2000548" y="6014145"/>
            <a:ext cx="838795" cy="228600"/>
          </a:xfrm>
          <a:prstGeom prst="rect">
            <a:avLst/>
          </a:prstGeom>
          <a:noFill/>
          <a:ln/>
        </p:spPr>
        <p:txBody>
          <a:bodyPr wrap="square" lIns="0" tIns="0" rIns="0" bIns="0" rtlCol="0" anchor="t">
            <a:normAutofit/>
          </a:bodyPr>
          <a:lstStyle/>
          <a:p>
            <a:pPr marL="0" indent="0" algn="l">
              <a:buNone/>
            </a:pPr>
            <a:r>
              <a:rPr lang="en-US" sz="1350" dirty="0">
                <a:solidFill>
                  <a:srgbClr val="192B59"/>
                </a:solidFill>
                <a:latin typeface="Arial" pitchFamily="34" charset="0"/>
                <a:ea typeface="Arial" pitchFamily="34" charset="-122"/>
                <a:cs typeface="Arial" pitchFamily="34" charset="-120"/>
              </a:rPr>
              <a:t>Advanced</a:t>
            </a:r>
            <a:endParaRPr lang="en-US" sz="1350" dirty="0"/>
          </a:p>
        </p:txBody>
      </p:sp>
      <p:sp>
        <p:nvSpPr>
          <p:cNvPr id="17" name="Shape 15"/>
          <p:cNvSpPr/>
          <p:nvPr/>
        </p:nvSpPr>
        <p:spPr>
          <a:xfrm>
            <a:off x="2877443" y="6028432"/>
            <a:ext cx="171450" cy="171450"/>
          </a:xfrm>
          <a:prstGeom prst="roundRect">
            <a:avLst>
              <a:gd name="adj" fmla="val 22222"/>
            </a:avLst>
          </a:prstGeom>
          <a:solidFill>
            <a:srgbClr val="DCEFE8"/>
          </a:solidFill>
          <a:ln w="9525">
            <a:solidFill>
              <a:srgbClr val="B9D8CD"/>
            </a:solidFill>
            <a:prstDash val="solid"/>
          </a:ln>
        </p:spPr>
        <p:txBody>
          <a:bodyPr/>
          <a:lstStyle/>
          <a:p>
            <a:endParaRPr lang="en-US"/>
          </a:p>
        </p:txBody>
      </p:sp>
      <p:sp>
        <p:nvSpPr>
          <p:cNvPr id="18" name="Text 16"/>
          <p:cNvSpPr/>
          <p:nvPr/>
        </p:nvSpPr>
        <p:spPr>
          <a:xfrm>
            <a:off x="3134618" y="6014145"/>
            <a:ext cx="686246" cy="228600"/>
          </a:xfrm>
          <a:prstGeom prst="rect">
            <a:avLst/>
          </a:prstGeom>
          <a:noFill/>
          <a:ln/>
        </p:spPr>
        <p:txBody>
          <a:bodyPr wrap="square" lIns="0" tIns="0" rIns="0" bIns="0" rtlCol="0" anchor="t">
            <a:normAutofit/>
          </a:bodyPr>
          <a:lstStyle/>
          <a:p>
            <a:pPr marL="0" indent="0" algn="l">
              <a:buNone/>
            </a:pPr>
            <a:r>
              <a:rPr lang="en-US" sz="1350" dirty="0">
                <a:solidFill>
                  <a:srgbClr val="192B59"/>
                </a:solidFill>
                <a:latin typeface="Arial" pitchFamily="34" charset="0"/>
                <a:ea typeface="Arial" pitchFamily="34" charset="-122"/>
                <a:cs typeface="Arial" pitchFamily="34" charset="-120"/>
              </a:rPr>
              <a:t>General</a:t>
            </a:r>
            <a:endParaRPr lang="en-US" sz="1350" dirty="0"/>
          </a:p>
        </p:txBody>
      </p:sp>
      <p:sp>
        <p:nvSpPr>
          <p:cNvPr id="19" name="Shape 17"/>
          <p:cNvSpPr/>
          <p:nvPr/>
        </p:nvSpPr>
        <p:spPr>
          <a:xfrm>
            <a:off x="3858964" y="6028432"/>
            <a:ext cx="171450" cy="171450"/>
          </a:xfrm>
          <a:prstGeom prst="roundRect">
            <a:avLst>
              <a:gd name="adj" fmla="val 22222"/>
            </a:avLst>
          </a:prstGeom>
          <a:solidFill>
            <a:srgbClr val="ECC46A"/>
          </a:solidFill>
          <a:ln/>
        </p:spPr>
        <p:txBody>
          <a:bodyPr/>
          <a:lstStyle/>
          <a:p>
            <a:endParaRPr lang="en-US"/>
          </a:p>
        </p:txBody>
      </p:sp>
      <p:sp>
        <p:nvSpPr>
          <p:cNvPr id="20" name="Text 18"/>
          <p:cNvSpPr/>
          <p:nvPr/>
        </p:nvSpPr>
        <p:spPr>
          <a:xfrm>
            <a:off x="4116139" y="6014145"/>
            <a:ext cx="628948" cy="228600"/>
          </a:xfrm>
          <a:prstGeom prst="rect">
            <a:avLst/>
          </a:prstGeom>
          <a:noFill/>
          <a:ln/>
        </p:spPr>
        <p:txBody>
          <a:bodyPr wrap="square" lIns="0" tIns="0" rIns="0" bIns="0" rtlCol="0" anchor="t">
            <a:normAutofit/>
          </a:bodyPr>
          <a:lstStyle/>
          <a:p>
            <a:pPr marL="0" indent="0" algn="l">
              <a:buNone/>
            </a:pPr>
            <a:r>
              <a:rPr lang="en-US" sz="1350" dirty="0">
                <a:solidFill>
                  <a:srgbClr val="192B59"/>
                </a:solidFill>
                <a:latin typeface="Arial" pitchFamily="34" charset="0"/>
                <a:ea typeface="Arial" pitchFamily="34" charset="-122"/>
                <a:cs typeface="Arial" pitchFamily="34" charset="-120"/>
              </a:rPr>
              <a:t>Limited</a:t>
            </a:r>
            <a:endParaRPr lang="en-US" sz="1350" dirty="0"/>
          </a:p>
        </p:txBody>
      </p:sp>
      <p:sp>
        <p:nvSpPr>
          <p:cNvPr id="21" name="Shape 19"/>
          <p:cNvSpPr/>
          <p:nvPr/>
        </p:nvSpPr>
        <p:spPr>
          <a:xfrm>
            <a:off x="9254579" y="2238375"/>
            <a:ext cx="8157121" cy="7458075"/>
          </a:xfrm>
          <a:prstGeom prst="roundRect">
            <a:avLst>
              <a:gd name="adj" fmla="val 1788"/>
            </a:avLst>
          </a:prstGeom>
          <a:solidFill>
            <a:srgbClr val="FFFFFF"/>
          </a:solidFill>
          <a:ln w="9525">
            <a:solidFill>
              <a:srgbClr val="E2E8F2"/>
            </a:solidFill>
            <a:prstDash val="solid"/>
          </a:ln>
          <a:effectLst>
            <a:outerShdw blurRad="28575" dist="9525" dir="5400000" algn="bl" rotWithShape="0">
              <a:srgbClr val="192B59">
                <a:alpha val="6000"/>
              </a:srgbClr>
            </a:outerShdw>
          </a:effectLst>
        </p:spPr>
        <p:txBody>
          <a:bodyPr/>
          <a:lstStyle/>
          <a:p>
            <a:endParaRPr lang="en-US"/>
          </a:p>
        </p:txBody>
      </p:sp>
      <p:sp>
        <p:nvSpPr>
          <p:cNvPr id="22" name="Text 20"/>
          <p:cNvSpPr/>
          <p:nvPr/>
        </p:nvSpPr>
        <p:spPr>
          <a:xfrm>
            <a:off x="9607004" y="2571750"/>
            <a:ext cx="8197498"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E3A32C"/>
                </a:solidFill>
                <a:latin typeface="Arial" pitchFamily="34" charset="0"/>
                <a:ea typeface="Arial" pitchFamily="34" charset="-122"/>
                <a:cs typeface="Arial" pitchFamily="34" charset="-120"/>
              </a:rPr>
              <a:t>EXAMPLES OF EXECUTIVE CAPABILITIES</a:t>
            </a:r>
            <a:endParaRPr lang="en-US" sz="1125" dirty="0"/>
          </a:p>
        </p:txBody>
      </p:sp>
      <p:sp>
        <p:nvSpPr>
          <p:cNvPr id="23" name="Text 21"/>
          <p:cNvSpPr/>
          <p:nvPr/>
        </p:nvSpPr>
        <p:spPr>
          <a:xfrm>
            <a:off x="9607004" y="2924175"/>
            <a:ext cx="7675839" cy="1657350"/>
          </a:xfrm>
          <a:prstGeom prst="rect">
            <a:avLst/>
          </a:prstGeom>
          <a:noFill/>
          <a:ln/>
        </p:spPr>
        <p:txBody>
          <a:bodyPr wrap="square" lIns="25400" tIns="25400" rIns="25400" bIns="25400" rtlCol="0" anchor="t">
            <a:normAutofit/>
          </a:bodyPr>
          <a:lstStyle/>
          <a:p>
            <a:pPr marL="0" indent="0" algn="l">
              <a:lnSpc>
                <a:spcPct val="170000"/>
              </a:lnSpc>
              <a:buNone/>
            </a:pPr>
            <a:r>
              <a:rPr lang="en-US" sz="1500" dirty="0">
                <a:solidFill>
                  <a:srgbClr val="192B59"/>
                </a:solidFill>
                <a:latin typeface="Arial" pitchFamily="34" charset="0"/>
                <a:ea typeface="Arial" pitchFamily="34" charset="-122"/>
                <a:cs typeface="Arial" pitchFamily="34" charset="-120"/>
              </a:rPr>
              <a:t>Commercial &amp; financial performance · Enterprise strategy &amp; execution · Major change &amp; transformation · AI, data &amp; digital · Risk, resilience &amp; crisis · Technology &amp; cyber · Stakeholder &amp; ecosystem · Innovation &amp; business model · Safety &amp; operational excellence · Sustainability &amp; ESG · Major projects &amp; capital · Government &amp; policy · Talent, culture &amp; leadership</a:t>
            </a:r>
            <a:endParaRPr lang="en-US" sz="1500" dirty="0"/>
          </a:p>
        </p:txBody>
      </p:sp>
      <p:pic>
        <p:nvPicPr>
          <p:cNvPr id="25" name="Picture 24">
            <a:extLst>
              <a:ext uri="{FF2B5EF4-FFF2-40B4-BE49-F238E27FC236}">
                <a16:creationId xmlns:a16="http://schemas.microsoft.com/office/drawing/2014/main" id="{5A756E00-4A84-1BDA-8B50-7E3A46E6BC74}"/>
              </a:ext>
            </a:extLst>
          </p:cNvPr>
          <p:cNvPicPr>
            <a:picLocks noChangeAspect="1"/>
          </p:cNvPicPr>
          <p:nvPr/>
        </p:nvPicPr>
        <p:blipFill>
          <a:blip r:embed="rId3"/>
          <a:stretch>
            <a:fillRect/>
          </a:stretch>
        </p:blipFill>
        <p:spPr>
          <a:xfrm>
            <a:off x="10941188" y="5432673"/>
            <a:ext cx="4648200" cy="3911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6264F">
                  <a:alpha val="100000"/>
                </a:srgbClr>
              </a:gs>
              <a:gs pos="100000">
                <a:srgbClr val="0F1D40">
                  <a:alpha val="100000"/>
                </a:srgbClr>
              </a:gs>
            </a:gsLst>
            <a:lin ang="4200000" scaled="0"/>
          </a:gradFill>
          <a:ln/>
        </p:spPr>
        <p:txBody>
          <a:bodyPr/>
          <a:lstStyle/>
          <a:p>
            <a:endParaRPr lang="en-US"/>
          </a:p>
        </p:txBody>
      </p:sp>
      <p:sp>
        <p:nvSpPr>
          <p:cNvPr id="3" name="Text 1"/>
          <p:cNvSpPr/>
          <p:nvPr/>
        </p:nvSpPr>
        <p:spPr>
          <a:xfrm>
            <a:off x="876300" y="533400"/>
            <a:ext cx="4210973" cy="333375"/>
          </a:xfrm>
          <a:prstGeom prst="rect">
            <a:avLst/>
          </a:prstGeom>
          <a:noFill/>
          <a:ln/>
        </p:spPr>
        <p:txBody>
          <a:bodyPr wrap="square" lIns="25400" tIns="25400" rIns="25400" bIns="25400" rtlCol="0" anchor="t">
            <a:normAutofit/>
          </a:bodyPr>
          <a:lstStyle/>
          <a:p>
            <a:pPr marL="0" indent="0" algn="l">
              <a:buNone/>
            </a:pPr>
            <a:r>
              <a:rPr lang="en-US" sz="1575" b="1" kern="0" spc="315" dirty="0">
                <a:solidFill>
                  <a:srgbClr val="54C8FF"/>
                </a:solidFill>
                <a:latin typeface="Arial" pitchFamily="34" charset="0"/>
                <a:ea typeface="Arial" pitchFamily="34" charset="-122"/>
                <a:cs typeface="Arial" pitchFamily="34" charset="-120"/>
              </a:rPr>
              <a:t>MODULE 2 · SAMPLE REPORT</a:t>
            </a:r>
            <a:endParaRPr lang="en-US" sz="1575" dirty="0"/>
          </a:p>
        </p:txBody>
      </p:sp>
      <p:sp>
        <p:nvSpPr>
          <p:cNvPr id="4" name="Text 2"/>
          <p:cNvSpPr/>
          <p:nvPr/>
        </p:nvSpPr>
        <p:spPr>
          <a:xfrm>
            <a:off x="876300" y="923925"/>
            <a:ext cx="4210973" cy="247650"/>
          </a:xfrm>
          <a:prstGeom prst="rect">
            <a:avLst/>
          </a:prstGeom>
          <a:noFill/>
          <a:ln/>
        </p:spPr>
        <p:txBody>
          <a:bodyPr wrap="square" lIns="25400" tIns="25400" rIns="25400" bIns="25400" rtlCol="0" anchor="t">
            <a:normAutofit/>
          </a:bodyPr>
          <a:lstStyle/>
          <a:p>
            <a:pPr marL="0" indent="0" algn="l">
              <a:buNone/>
            </a:pPr>
            <a:r>
              <a:rPr lang="en-US" sz="1425" dirty="0">
                <a:solidFill>
                  <a:srgbClr val="8EA3CD"/>
                </a:solidFill>
                <a:latin typeface="Arial" pitchFamily="34" charset="0"/>
                <a:ea typeface="Arial" pitchFamily="34" charset="-122"/>
                <a:cs typeface="Arial" pitchFamily="34" charset="-120"/>
              </a:rPr>
              <a:t>Executive Bench Skills Matrix · 2026</a:t>
            </a:r>
            <a:endParaRPr lang="en-US" sz="1425" dirty="0"/>
          </a:p>
        </p:txBody>
      </p:sp>
      <p:sp>
        <p:nvSpPr>
          <p:cNvPr id="5" name="Shape 3"/>
          <p:cNvSpPr/>
          <p:nvPr/>
        </p:nvSpPr>
        <p:spPr>
          <a:xfrm>
            <a:off x="11125200" y="533400"/>
            <a:ext cx="6286500" cy="1493341"/>
          </a:xfrm>
          <a:prstGeom prst="roundRect">
            <a:avLst>
              <a:gd name="adj" fmla="val 8930"/>
            </a:avLst>
          </a:prstGeom>
          <a:solidFill>
            <a:srgbClr val="21386E"/>
          </a:solidFill>
          <a:ln w="9525">
            <a:solidFill>
              <a:srgbClr val="54C8FF">
                <a:alpha val="22000"/>
              </a:srgbClr>
            </a:solidFill>
            <a:prstDash val="solid"/>
          </a:ln>
        </p:spPr>
        <p:txBody>
          <a:bodyPr/>
          <a:lstStyle/>
          <a:p>
            <a:endParaRPr lang="en-US"/>
          </a:p>
        </p:txBody>
      </p:sp>
      <p:sp>
        <p:nvSpPr>
          <p:cNvPr id="6" name="Text 4"/>
          <p:cNvSpPr/>
          <p:nvPr/>
        </p:nvSpPr>
        <p:spPr>
          <a:xfrm>
            <a:off x="11401425" y="752475"/>
            <a:ext cx="6307455" cy="238125"/>
          </a:xfrm>
          <a:prstGeom prst="rect">
            <a:avLst/>
          </a:prstGeom>
          <a:noFill/>
          <a:ln/>
        </p:spPr>
        <p:txBody>
          <a:bodyPr wrap="square" lIns="25400" tIns="25400" rIns="25400" bIns="25400" rtlCol="0" anchor="t">
            <a:normAutofit/>
          </a:bodyPr>
          <a:lstStyle/>
          <a:p>
            <a:pPr marL="0" indent="0" algn="l">
              <a:buNone/>
            </a:pPr>
            <a:r>
              <a:rPr lang="en-US" sz="1050" b="1" kern="0" spc="126" dirty="0">
                <a:solidFill>
                  <a:srgbClr val="54C8FF"/>
                </a:solidFill>
                <a:latin typeface="Arial" pitchFamily="34" charset="0"/>
                <a:ea typeface="Arial" pitchFamily="34" charset="-122"/>
                <a:cs typeface="Arial" pitchFamily="34" charset="-120"/>
              </a:rPr>
              <a:t>SUMMARY</a:t>
            </a:r>
            <a:endParaRPr lang="en-US" sz="1050" dirty="0"/>
          </a:p>
        </p:txBody>
      </p:sp>
      <p:sp>
        <p:nvSpPr>
          <p:cNvPr id="7" name="Text 5"/>
          <p:cNvSpPr/>
          <p:nvPr/>
        </p:nvSpPr>
        <p:spPr>
          <a:xfrm>
            <a:off x="11401425" y="1047750"/>
            <a:ext cx="5906072" cy="798016"/>
          </a:xfrm>
          <a:prstGeom prst="rect">
            <a:avLst/>
          </a:prstGeom>
          <a:noFill/>
          <a:ln/>
        </p:spPr>
        <p:txBody>
          <a:bodyPr wrap="square" lIns="25400" tIns="25400" rIns="25400" bIns="25400" rtlCol="0" anchor="t">
            <a:normAutofit/>
          </a:bodyPr>
          <a:lstStyle/>
          <a:p>
            <a:pPr marL="0" indent="0" algn="l">
              <a:lnSpc>
                <a:spcPct val="140000"/>
              </a:lnSpc>
              <a:buNone/>
            </a:pPr>
            <a:r>
              <a:rPr lang="en-US" sz="1425" dirty="0">
                <a:solidFill>
                  <a:srgbClr val="D7E1F4"/>
                </a:solidFill>
                <a:latin typeface="Arial" pitchFamily="34" charset="0"/>
                <a:ea typeface="Arial" pitchFamily="34" charset="-122"/>
                <a:cs typeface="Arial" pitchFamily="34" charset="-120"/>
              </a:rPr>
              <a:t>Two critical-risk gaps have </a:t>
            </a:r>
            <a:r>
              <a:rPr lang="en-US" sz="1425" b="1" dirty="0">
                <a:solidFill>
                  <a:srgbClr val="E3A32C"/>
                </a:solidFill>
                <a:latin typeface="Arial" pitchFamily="34" charset="0"/>
                <a:ea typeface="Arial" pitchFamily="34" charset="-122"/>
                <a:cs typeface="Arial" pitchFamily="34" charset="-120"/>
              </a:rPr>
              <a:t>no experts </a:t>
            </a:r>
            <a:r>
              <a:rPr lang="en-US" sz="1425" dirty="0">
                <a:solidFill>
                  <a:srgbClr val="D7E1F4"/>
                </a:solidFill>
                <a:latin typeface="Arial" pitchFamily="34" charset="0"/>
                <a:ea typeface="Arial" pitchFamily="34" charset="-122"/>
                <a:cs typeface="Arial" pitchFamily="34" charset="-120"/>
              </a:rPr>
              <a:t>: Government &amp; policy and Talent &amp; culture. AI &amp; digital and Risk each rest on a </a:t>
            </a:r>
            <a:r>
              <a:rPr lang="en-US" sz="1425" b="1" dirty="0">
                <a:solidFill>
                  <a:srgbClr val="FFFFFF"/>
                </a:solidFill>
                <a:latin typeface="Arial" pitchFamily="34" charset="0"/>
                <a:ea typeface="Arial" pitchFamily="34" charset="-122"/>
                <a:cs typeface="Arial" pitchFamily="34" charset="-120"/>
              </a:rPr>
              <a:t>single expert </a:t>
            </a:r>
            <a:r>
              <a:rPr lang="en-US" sz="1425" dirty="0">
                <a:solidFill>
                  <a:srgbClr val="D7E1F4"/>
                </a:solidFill>
                <a:latin typeface="Arial" pitchFamily="34" charset="0"/>
                <a:ea typeface="Arial" pitchFamily="34" charset="-122"/>
                <a:cs typeface="Arial" pitchFamily="34" charset="-120"/>
              </a:rPr>
              <a:t>— concentration risk if that person leaves.</a:t>
            </a:r>
            <a:endParaRPr lang="en-US" sz="1425" dirty="0"/>
          </a:p>
        </p:txBody>
      </p:sp>
      <p:sp>
        <p:nvSpPr>
          <p:cNvPr id="8" name="Shape 6"/>
          <p:cNvSpPr/>
          <p:nvPr/>
        </p:nvSpPr>
        <p:spPr>
          <a:xfrm>
            <a:off x="5165229" y="3209479"/>
            <a:ext cx="495300" cy="495300"/>
          </a:xfrm>
          <a:prstGeom prst="ellipse">
            <a:avLst/>
          </a:prstGeom>
          <a:ln w="19050">
            <a:solidFill>
              <a:srgbClr val="FFFFFF">
                <a:alpha val="65000"/>
              </a:srgbClr>
            </a:solidFill>
            <a:prstDash val="solid"/>
          </a:ln>
        </p:spPr>
        <p:txBody>
          <a:bodyPr/>
          <a:lstStyle/>
          <a:p>
            <a:endParaRPr lang="en-US"/>
          </a:p>
        </p:txBody>
      </p:sp>
      <p:sp>
        <p:nvSpPr>
          <p:cNvPr id="9" name="Text 7"/>
          <p:cNvSpPr/>
          <p:nvPr/>
        </p:nvSpPr>
        <p:spPr>
          <a:xfrm>
            <a:off x="5146179" y="3228529"/>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OH</a:t>
            </a:r>
            <a:endParaRPr lang="en-US" sz="1425" dirty="0"/>
          </a:p>
        </p:txBody>
      </p:sp>
      <p:sp>
        <p:nvSpPr>
          <p:cNvPr id="10" name="Text 8"/>
          <p:cNvSpPr/>
          <p:nvPr/>
        </p:nvSpPr>
        <p:spPr>
          <a:xfrm>
            <a:off x="5037683" y="3761929"/>
            <a:ext cx="750243"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Olivia Hart</a:t>
            </a:r>
            <a:endParaRPr lang="en-US" sz="1050" dirty="0"/>
          </a:p>
        </p:txBody>
      </p:sp>
      <p:sp>
        <p:nvSpPr>
          <p:cNvPr id="11" name="Text 9"/>
          <p:cNvSpPr/>
          <p:nvPr/>
        </p:nvSpPr>
        <p:spPr>
          <a:xfrm>
            <a:off x="5285184" y="3972371"/>
            <a:ext cx="331589"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CEO</a:t>
            </a:r>
            <a:endParaRPr lang="en-US" sz="825" dirty="0"/>
          </a:p>
        </p:txBody>
      </p:sp>
      <p:sp>
        <p:nvSpPr>
          <p:cNvPr id="12" name="Shape 10"/>
          <p:cNvSpPr/>
          <p:nvPr/>
        </p:nvSpPr>
        <p:spPr>
          <a:xfrm>
            <a:off x="7593509" y="3209479"/>
            <a:ext cx="495300" cy="495300"/>
          </a:xfrm>
          <a:prstGeom prst="ellipse">
            <a:avLst/>
          </a:prstGeom>
          <a:ln w="19050">
            <a:solidFill>
              <a:srgbClr val="FFFFFF">
                <a:alpha val="65000"/>
              </a:srgbClr>
            </a:solidFill>
            <a:prstDash val="solid"/>
          </a:ln>
        </p:spPr>
        <p:txBody>
          <a:bodyPr/>
          <a:lstStyle/>
          <a:p>
            <a:endParaRPr lang="en-US"/>
          </a:p>
        </p:txBody>
      </p:sp>
      <p:sp>
        <p:nvSpPr>
          <p:cNvPr id="13" name="Text 11"/>
          <p:cNvSpPr/>
          <p:nvPr/>
        </p:nvSpPr>
        <p:spPr>
          <a:xfrm>
            <a:off x="7574459" y="3228529"/>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AG</a:t>
            </a:r>
            <a:endParaRPr lang="en-US" sz="1425" dirty="0"/>
          </a:p>
        </p:txBody>
      </p:sp>
      <p:sp>
        <p:nvSpPr>
          <p:cNvPr id="14" name="Text 12"/>
          <p:cNvSpPr/>
          <p:nvPr/>
        </p:nvSpPr>
        <p:spPr>
          <a:xfrm>
            <a:off x="7386638" y="3761929"/>
            <a:ext cx="909042"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Amelia Grant</a:t>
            </a:r>
            <a:endParaRPr lang="en-US" sz="1050" dirty="0"/>
          </a:p>
        </p:txBody>
      </p:sp>
      <p:sp>
        <p:nvSpPr>
          <p:cNvPr id="15" name="Text 13"/>
          <p:cNvSpPr/>
          <p:nvPr/>
        </p:nvSpPr>
        <p:spPr>
          <a:xfrm>
            <a:off x="7298829" y="3972371"/>
            <a:ext cx="1160859"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FIN. CONTROLLER</a:t>
            </a:r>
            <a:endParaRPr lang="en-US" sz="825" dirty="0"/>
          </a:p>
        </p:txBody>
      </p:sp>
      <p:sp>
        <p:nvSpPr>
          <p:cNvPr id="16" name="Shape 14"/>
          <p:cNvSpPr/>
          <p:nvPr/>
        </p:nvSpPr>
        <p:spPr>
          <a:xfrm>
            <a:off x="10021788" y="3209479"/>
            <a:ext cx="495300" cy="495300"/>
          </a:xfrm>
          <a:prstGeom prst="ellipse">
            <a:avLst/>
          </a:prstGeom>
          <a:ln w="19050">
            <a:solidFill>
              <a:srgbClr val="FFFFFF">
                <a:alpha val="65000"/>
              </a:srgbClr>
            </a:solidFill>
            <a:prstDash val="solid"/>
          </a:ln>
        </p:spPr>
        <p:txBody>
          <a:bodyPr/>
          <a:lstStyle/>
          <a:p>
            <a:endParaRPr lang="en-US"/>
          </a:p>
        </p:txBody>
      </p:sp>
      <p:sp>
        <p:nvSpPr>
          <p:cNvPr id="17" name="Text 15"/>
          <p:cNvSpPr/>
          <p:nvPr/>
        </p:nvSpPr>
        <p:spPr>
          <a:xfrm>
            <a:off x="10002738" y="3228529"/>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DK</a:t>
            </a:r>
            <a:endParaRPr lang="en-US" sz="1425" dirty="0"/>
          </a:p>
        </p:txBody>
      </p:sp>
      <p:sp>
        <p:nvSpPr>
          <p:cNvPr id="18" name="Text 16"/>
          <p:cNvSpPr/>
          <p:nvPr/>
        </p:nvSpPr>
        <p:spPr>
          <a:xfrm>
            <a:off x="9887992" y="3761929"/>
            <a:ext cx="762893"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Daniel Kim</a:t>
            </a:r>
            <a:endParaRPr lang="en-US" sz="1050" dirty="0"/>
          </a:p>
        </p:txBody>
      </p:sp>
      <p:sp>
        <p:nvSpPr>
          <p:cNvPr id="19" name="Text 17"/>
          <p:cNvSpPr/>
          <p:nvPr/>
        </p:nvSpPr>
        <p:spPr>
          <a:xfrm>
            <a:off x="9849743" y="3972371"/>
            <a:ext cx="915442"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REGIONAL GM</a:t>
            </a:r>
            <a:endParaRPr lang="en-US" sz="825" dirty="0"/>
          </a:p>
        </p:txBody>
      </p:sp>
      <p:sp>
        <p:nvSpPr>
          <p:cNvPr id="20" name="Shape 18"/>
          <p:cNvSpPr/>
          <p:nvPr/>
        </p:nvSpPr>
        <p:spPr>
          <a:xfrm>
            <a:off x="12450068" y="3209479"/>
            <a:ext cx="495300" cy="495300"/>
          </a:xfrm>
          <a:prstGeom prst="ellipse">
            <a:avLst/>
          </a:prstGeom>
          <a:ln w="19050">
            <a:solidFill>
              <a:srgbClr val="FFFFFF">
                <a:alpha val="65000"/>
              </a:srgbClr>
            </a:solidFill>
            <a:prstDash val="solid"/>
          </a:ln>
        </p:spPr>
        <p:txBody>
          <a:bodyPr/>
          <a:lstStyle/>
          <a:p>
            <a:endParaRPr lang="en-US"/>
          </a:p>
        </p:txBody>
      </p:sp>
      <p:sp>
        <p:nvSpPr>
          <p:cNvPr id="21" name="Text 19"/>
          <p:cNvSpPr/>
          <p:nvPr/>
        </p:nvSpPr>
        <p:spPr>
          <a:xfrm>
            <a:off x="12431018" y="3228529"/>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JM</a:t>
            </a:r>
            <a:endParaRPr lang="en-US" sz="1425" dirty="0"/>
          </a:p>
        </p:txBody>
      </p:sp>
      <p:sp>
        <p:nvSpPr>
          <p:cNvPr id="22" name="Text 20"/>
          <p:cNvSpPr/>
          <p:nvPr/>
        </p:nvSpPr>
        <p:spPr>
          <a:xfrm>
            <a:off x="12105382" y="3761929"/>
            <a:ext cx="1184672"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James McAllister</a:t>
            </a:r>
            <a:endParaRPr lang="en-US" sz="1050" dirty="0"/>
          </a:p>
        </p:txBody>
      </p:sp>
      <p:sp>
        <p:nvSpPr>
          <p:cNvPr id="23" name="Text 21"/>
          <p:cNvSpPr/>
          <p:nvPr/>
        </p:nvSpPr>
        <p:spPr>
          <a:xfrm>
            <a:off x="12572851" y="3972371"/>
            <a:ext cx="325785"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CFO</a:t>
            </a:r>
            <a:endParaRPr lang="en-US" sz="825" dirty="0"/>
          </a:p>
        </p:txBody>
      </p:sp>
      <p:sp>
        <p:nvSpPr>
          <p:cNvPr id="24" name="Shape 22"/>
          <p:cNvSpPr/>
          <p:nvPr/>
        </p:nvSpPr>
        <p:spPr>
          <a:xfrm>
            <a:off x="14878348" y="3209479"/>
            <a:ext cx="495300" cy="495300"/>
          </a:xfrm>
          <a:prstGeom prst="ellipse">
            <a:avLst/>
          </a:prstGeom>
          <a:ln w="19050">
            <a:solidFill>
              <a:srgbClr val="FFFFFF">
                <a:alpha val="65000"/>
              </a:srgbClr>
            </a:solidFill>
            <a:prstDash val="solid"/>
          </a:ln>
        </p:spPr>
        <p:txBody>
          <a:bodyPr/>
          <a:lstStyle/>
          <a:p>
            <a:endParaRPr lang="en-US"/>
          </a:p>
        </p:txBody>
      </p:sp>
      <p:sp>
        <p:nvSpPr>
          <p:cNvPr id="25" name="Text 23"/>
          <p:cNvSpPr/>
          <p:nvPr/>
        </p:nvSpPr>
        <p:spPr>
          <a:xfrm>
            <a:off x="14859298" y="3228529"/>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MM</a:t>
            </a:r>
            <a:endParaRPr lang="en-US" sz="1425" dirty="0"/>
          </a:p>
        </p:txBody>
      </p:sp>
      <p:sp>
        <p:nvSpPr>
          <p:cNvPr id="26" name="Text 24"/>
          <p:cNvSpPr/>
          <p:nvPr/>
        </p:nvSpPr>
        <p:spPr>
          <a:xfrm>
            <a:off x="14638883" y="3761929"/>
            <a:ext cx="974229"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Matthew Mills</a:t>
            </a:r>
            <a:endParaRPr lang="en-US" sz="1050" dirty="0"/>
          </a:p>
        </p:txBody>
      </p:sp>
      <p:sp>
        <p:nvSpPr>
          <p:cNvPr id="27" name="Text 25"/>
          <p:cNvSpPr/>
          <p:nvPr/>
        </p:nvSpPr>
        <p:spPr>
          <a:xfrm>
            <a:off x="14952762" y="3972371"/>
            <a:ext cx="422523"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CHRO</a:t>
            </a:r>
            <a:endParaRPr lang="en-US" sz="825" dirty="0"/>
          </a:p>
        </p:txBody>
      </p:sp>
      <p:sp>
        <p:nvSpPr>
          <p:cNvPr id="28" name="Text 26"/>
          <p:cNvSpPr/>
          <p:nvPr/>
        </p:nvSpPr>
        <p:spPr>
          <a:xfrm>
            <a:off x="16344900" y="3190429"/>
            <a:ext cx="1104900" cy="896243"/>
          </a:xfrm>
          <a:prstGeom prst="rect">
            <a:avLst/>
          </a:prstGeom>
          <a:noFill/>
          <a:ln/>
        </p:spPr>
        <p:txBody>
          <a:bodyPr wrap="square" lIns="25400" tIns="25400" rIns="25400" bIns="25400" rtlCol="0" anchor="b">
            <a:normAutofit/>
          </a:bodyPr>
          <a:lstStyle/>
          <a:p>
            <a:pPr marL="0" indent="0" algn="ctr">
              <a:buNone/>
            </a:pPr>
            <a:r>
              <a:rPr lang="en-US" sz="975" b="1" kern="0" spc="127" dirty="0">
                <a:solidFill>
                  <a:srgbClr val="7F93BD"/>
                </a:solidFill>
                <a:latin typeface="Arial" pitchFamily="34" charset="0"/>
                <a:ea typeface="Arial" pitchFamily="34" charset="-122"/>
                <a:cs typeface="Arial" pitchFamily="34" charset="-120"/>
              </a:rPr>
              <a:t>EXPERTS</a:t>
            </a:r>
            <a:endParaRPr lang="en-US" sz="975" dirty="0"/>
          </a:p>
        </p:txBody>
      </p:sp>
      <p:sp>
        <p:nvSpPr>
          <p:cNvPr id="29" name="Text 27"/>
          <p:cNvSpPr/>
          <p:nvPr/>
        </p:nvSpPr>
        <p:spPr>
          <a:xfrm>
            <a:off x="895350" y="4181921"/>
            <a:ext cx="1105049" cy="228600"/>
          </a:xfrm>
          <a:prstGeom prst="rect">
            <a:avLst/>
          </a:prstGeom>
          <a:noFill/>
          <a:ln/>
        </p:spPr>
        <p:txBody>
          <a:bodyPr wrap="square" lIns="25400" tIns="25400" rIns="25400" bIns="25400" rtlCol="0" anchor="t">
            <a:normAutofit/>
          </a:bodyPr>
          <a:lstStyle/>
          <a:p>
            <a:pPr marL="0" indent="0" algn="l">
              <a:buNone/>
            </a:pPr>
            <a:r>
              <a:rPr lang="en-US" sz="975" b="1" kern="0" spc="137" dirty="0">
                <a:solidFill>
                  <a:srgbClr val="E3A32C"/>
                </a:solidFill>
                <a:latin typeface="Arial" pitchFamily="34" charset="0"/>
                <a:ea typeface="Arial" pitchFamily="34" charset="-122"/>
                <a:cs typeface="Arial" pitchFamily="34" charset="-120"/>
              </a:rPr>
              <a:t>CAPABILITIES</a:t>
            </a:r>
            <a:endParaRPr lang="en-US" sz="975" dirty="0"/>
          </a:p>
        </p:txBody>
      </p:sp>
      <p:sp>
        <p:nvSpPr>
          <p:cNvPr id="30" name="Shape 28"/>
          <p:cNvSpPr/>
          <p:nvPr/>
        </p:nvSpPr>
        <p:spPr>
          <a:xfrm>
            <a:off x="2076599" y="4272409"/>
            <a:ext cx="15316051" cy="9525"/>
          </a:xfrm>
          <a:prstGeom prst="rect">
            <a:avLst/>
          </a:prstGeom>
          <a:solidFill>
            <a:srgbClr val="FFFFFF">
              <a:alpha val="14000"/>
            </a:srgbClr>
          </a:solidFill>
          <a:ln/>
        </p:spPr>
        <p:txBody>
          <a:bodyPr/>
          <a:lstStyle/>
          <a:p>
            <a:endParaRPr lang="en-US"/>
          </a:p>
        </p:txBody>
      </p:sp>
      <p:sp>
        <p:nvSpPr>
          <p:cNvPr id="31" name="Text 29"/>
          <p:cNvSpPr/>
          <p:nvPr/>
        </p:nvSpPr>
        <p:spPr>
          <a:xfrm>
            <a:off x="876300" y="441052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Commercial &amp; financial performance</a:t>
            </a:r>
            <a:endParaRPr lang="en-US" sz="1200" dirty="0"/>
          </a:p>
        </p:txBody>
      </p:sp>
      <p:sp>
        <p:nvSpPr>
          <p:cNvPr id="32" name="Shape 30"/>
          <p:cNvSpPr/>
          <p:nvPr/>
        </p:nvSpPr>
        <p:spPr>
          <a:xfrm>
            <a:off x="4241602" y="4410521"/>
            <a:ext cx="2342555" cy="285750"/>
          </a:xfrm>
          <a:prstGeom prst="roundRect">
            <a:avLst>
              <a:gd name="adj" fmla="val 30000"/>
            </a:avLst>
          </a:prstGeom>
          <a:solidFill>
            <a:srgbClr val="0E8E6E"/>
          </a:solidFill>
          <a:ln/>
        </p:spPr>
        <p:txBody>
          <a:bodyPr/>
          <a:lstStyle/>
          <a:p>
            <a:endParaRPr lang="en-US"/>
          </a:p>
        </p:txBody>
      </p:sp>
      <p:sp>
        <p:nvSpPr>
          <p:cNvPr id="33" name="Text 31"/>
          <p:cNvSpPr/>
          <p:nvPr/>
        </p:nvSpPr>
        <p:spPr>
          <a:xfrm>
            <a:off x="4203502" y="44105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34" name="Shape 32"/>
          <p:cNvSpPr/>
          <p:nvPr/>
        </p:nvSpPr>
        <p:spPr>
          <a:xfrm>
            <a:off x="6669881" y="4410521"/>
            <a:ext cx="2342555" cy="285750"/>
          </a:xfrm>
          <a:prstGeom prst="roundRect">
            <a:avLst>
              <a:gd name="adj" fmla="val 30000"/>
            </a:avLst>
          </a:prstGeom>
          <a:solidFill>
            <a:srgbClr val="0E8E6E"/>
          </a:solidFill>
          <a:ln/>
        </p:spPr>
        <p:txBody>
          <a:bodyPr/>
          <a:lstStyle/>
          <a:p>
            <a:endParaRPr lang="en-US"/>
          </a:p>
        </p:txBody>
      </p:sp>
      <p:sp>
        <p:nvSpPr>
          <p:cNvPr id="35" name="Text 33"/>
          <p:cNvSpPr/>
          <p:nvPr/>
        </p:nvSpPr>
        <p:spPr>
          <a:xfrm>
            <a:off x="6631781" y="44105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36" name="Shape 34"/>
          <p:cNvSpPr/>
          <p:nvPr/>
        </p:nvSpPr>
        <p:spPr>
          <a:xfrm>
            <a:off x="9098161" y="4410521"/>
            <a:ext cx="2342555" cy="285750"/>
          </a:xfrm>
          <a:prstGeom prst="roundRect">
            <a:avLst>
              <a:gd name="adj" fmla="val 30000"/>
            </a:avLst>
          </a:prstGeom>
          <a:solidFill>
            <a:srgbClr val="5CC1A3"/>
          </a:solidFill>
          <a:ln/>
        </p:spPr>
        <p:txBody>
          <a:bodyPr/>
          <a:lstStyle/>
          <a:p>
            <a:endParaRPr lang="en-US"/>
          </a:p>
        </p:txBody>
      </p:sp>
      <p:sp>
        <p:nvSpPr>
          <p:cNvPr id="37" name="Text 35"/>
          <p:cNvSpPr/>
          <p:nvPr/>
        </p:nvSpPr>
        <p:spPr>
          <a:xfrm>
            <a:off x="9060061" y="44105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38" name="Shape 36"/>
          <p:cNvSpPr/>
          <p:nvPr/>
        </p:nvSpPr>
        <p:spPr>
          <a:xfrm>
            <a:off x="11526441" y="4410521"/>
            <a:ext cx="2342555" cy="285750"/>
          </a:xfrm>
          <a:prstGeom prst="roundRect">
            <a:avLst>
              <a:gd name="adj" fmla="val 30000"/>
            </a:avLst>
          </a:prstGeom>
          <a:solidFill>
            <a:srgbClr val="0E8E6E"/>
          </a:solidFill>
          <a:ln/>
        </p:spPr>
        <p:txBody>
          <a:bodyPr/>
          <a:lstStyle/>
          <a:p>
            <a:endParaRPr lang="en-US"/>
          </a:p>
        </p:txBody>
      </p:sp>
      <p:sp>
        <p:nvSpPr>
          <p:cNvPr id="39" name="Text 37"/>
          <p:cNvSpPr/>
          <p:nvPr/>
        </p:nvSpPr>
        <p:spPr>
          <a:xfrm>
            <a:off x="11488341" y="44105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40" name="Shape 38"/>
          <p:cNvSpPr/>
          <p:nvPr/>
        </p:nvSpPr>
        <p:spPr>
          <a:xfrm>
            <a:off x="13954720" y="4410521"/>
            <a:ext cx="2342555" cy="285750"/>
          </a:xfrm>
          <a:prstGeom prst="roundRect">
            <a:avLst>
              <a:gd name="adj" fmla="val 30000"/>
            </a:avLst>
          </a:prstGeom>
          <a:solidFill>
            <a:srgbClr val="0E8E6E"/>
          </a:solidFill>
          <a:ln/>
        </p:spPr>
        <p:txBody>
          <a:bodyPr/>
          <a:lstStyle/>
          <a:p>
            <a:endParaRPr lang="en-US"/>
          </a:p>
        </p:txBody>
      </p:sp>
      <p:sp>
        <p:nvSpPr>
          <p:cNvPr id="41" name="Text 39"/>
          <p:cNvSpPr/>
          <p:nvPr/>
        </p:nvSpPr>
        <p:spPr>
          <a:xfrm>
            <a:off x="13916620" y="44105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42" name="Shape 40"/>
          <p:cNvSpPr/>
          <p:nvPr/>
        </p:nvSpPr>
        <p:spPr>
          <a:xfrm>
            <a:off x="16383000" y="4410521"/>
            <a:ext cx="1028700" cy="285750"/>
          </a:xfrm>
          <a:prstGeom prst="roundRect">
            <a:avLst>
              <a:gd name="adj" fmla="val 30000"/>
            </a:avLst>
          </a:prstGeom>
          <a:solidFill>
            <a:srgbClr val="2B4684"/>
          </a:solidFill>
          <a:ln/>
        </p:spPr>
        <p:txBody>
          <a:bodyPr/>
          <a:lstStyle/>
          <a:p>
            <a:endParaRPr lang="en-US"/>
          </a:p>
        </p:txBody>
      </p:sp>
      <p:sp>
        <p:nvSpPr>
          <p:cNvPr id="43" name="Text 41"/>
          <p:cNvSpPr/>
          <p:nvPr/>
        </p:nvSpPr>
        <p:spPr>
          <a:xfrm>
            <a:off x="16344900" y="441052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4</a:t>
            </a:r>
            <a:endParaRPr lang="en-US" sz="1350" dirty="0"/>
          </a:p>
        </p:txBody>
      </p:sp>
      <p:sp>
        <p:nvSpPr>
          <p:cNvPr id="44" name="Text 42"/>
          <p:cNvSpPr/>
          <p:nvPr/>
        </p:nvSpPr>
        <p:spPr>
          <a:xfrm>
            <a:off x="876300" y="473437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Enterprise strategy &amp; execution</a:t>
            </a:r>
            <a:endParaRPr lang="en-US" sz="1200" dirty="0"/>
          </a:p>
        </p:txBody>
      </p:sp>
      <p:sp>
        <p:nvSpPr>
          <p:cNvPr id="45" name="Shape 43"/>
          <p:cNvSpPr/>
          <p:nvPr/>
        </p:nvSpPr>
        <p:spPr>
          <a:xfrm>
            <a:off x="4241602" y="4734371"/>
            <a:ext cx="2342555" cy="285750"/>
          </a:xfrm>
          <a:prstGeom prst="roundRect">
            <a:avLst>
              <a:gd name="adj" fmla="val 30000"/>
            </a:avLst>
          </a:prstGeom>
          <a:solidFill>
            <a:srgbClr val="0E8E6E"/>
          </a:solidFill>
          <a:ln/>
        </p:spPr>
        <p:txBody>
          <a:bodyPr/>
          <a:lstStyle/>
          <a:p>
            <a:endParaRPr lang="en-US"/>
          </a:p>
        </p:txBody>
      </p:sp>
      <p:sp>
        <p:nvSpPr>
          <p:cNvPr id="46" name="Text 44"/>
          <p:cNvSpPr/>
          <p:nvPr/>
        </p:nvSpPr>
        <p:spPr>
          <a:xfrm>
            <a:off x="4203502" y="47343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47" name="Shape 45"/>
          <p:cNvSpPr/>
          <p:nvPr/>
        </p:nvSpPr>
        <p:spPr>
          <a:xfrm>
            <a:off x="6669881" y="4734371"/>
            <a:ext cx="2342555" cy="285750"/>
          </a:xfrm>
          <a:prstGeom prst="roundRect">
            <a:avLst>
              <a:gd name="adj" fmla="val 30000"/>
            </a:avLst>
          </a:prstGeom>
          <a:solidFill>
            <a:srgbClr val="0E8E6E"/>
          </a:solidFill>
          <a:ln/>
        </p:spPr>
        <p:txBody>
          <a:bodyPr/>
          <a:lstStyle/>
          <a:p>
            <a:endParaRPr lang="en-US"/>
          </a:p>
        </p:txBody>
      </p:sp>
      <p:sp>
        <p:nvSpPr>
          <p:cNvPr id="48" name="Text 46"/>
          <p:cNvSpPr/>
          <p:nvPr/>
        </p:nvSpPr>
        <p:spPr>
          <a:xfrm>
            <a:off x="6631781" y="47343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49" name="Shape 47"/>
          <p:cNvSpPr/>
          <p:nvPr/>
        </p:nvSpPr>
        <p:spPr>
          <a:xfrm>
            <a:off x="9098161" y="4734371"/>
            <a:ext cx="2342555" cy="285750"/>
          </a:xfrm>
          <a:prstGeom prst="roundRect">
            <a:avLst>
              <a:gd name="adj" fmla="val 30000"/>
            </a:avLst>
          </a:prstGeom>
          <a:solidFill>
            <a:srgbClr val="5CC1A3"/>
          </a:solidFill>
          <a:ln/>
        </p:spPr>
        <p:txBody>
          <a:bodyPr/>
          <a:lstStyle/>
          <a:p>
            <a:endParaRPr lang="en-US"/>
          </a:p>
        </p:txBody>
      </p:sp>
      <p:sp>
        <p:nvSpPr>
          <p:cNvPr id="50" name="Text 48"/>
          <p:cNvSpPr/>
          <p:nvPr/>
        </p:nvSpPr>
        <p:spPr>
          <a:xfrm>
            <a:off x="9060061" y="47343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51" name="Shape 49"/>
          <p:cNvSpPr/>
          <p:nvPr/>
        </p:nvSpPr>
        <p:spPr>
          <a:xfrm>
            <a:off x="11526441" y="4734371"/>
            <a:ext cx="2342555" cy="285750"/>
          </a:xfrm>
          <a:prstGeom prst="roundRect">
            <a:avLst>
              <a:gd name="adj" fmla="val 30000"/>
            </a:avLst>
          </a:prstGeom>
          <a:solidFill>
            <a:srgbClr val="5CC1A3"/>
          </a:solidFill>
          <a:ln/>
        </p:spPr>
        <p:txBody>
          <a:bodyPr/>
          <a:lstStyle/>
          <a:p>
            <a:endParaRPr lang="en-US"/>
          </a:p>
        </p:txBody>
      </p:sp>
      <p:sp>
        <p:nvSpPr>
          <p:cNvPr id="52" name="Text 50"/>
          <p:cNvSpPr/>
          <p:nvPr/>
        </p:nvSpPr>
        <p:spPr>
          <a:xfrm>
            <a:off x="11488341" y="47343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53" name="Shape 51"/>
          <p:cNvSpPr/>
          <p:nvPr/>
        </p:nvSpPr>
        <p:spPr>
          <a:xfrm>
            <a:off x="13954720" y="4734371"/>
            <a:ext cx="2342555" cy="285750"/>
          </a:xfrm>
          <a:prstGeom prst="roundRect">
            <a:avLst>
              <a:gd name="adj" fmla="val 30000"/>
            </a:avLst>
          </a:prstGeom>
          <a:solidFill>
            <a:srgbClr val="5CC1A3"/>
          </a:solidFill>
          <a:ln/>
        </p:spPr>
        <p:txBody>
          <a:bodyPr/>
          <a:lstStyle/>
          <a:p>
            <a:endParaRPr lang="en-US"/>
          </a:p>
        </p:txBody>
      </p:sp>
      <p:sp>
        <p:nvSpPr>
          <p:cNvPr id="54" name="Text 52"/>
          <p:cNvSpPr/>
          <p:nvPr/>
        </p:nvSpPr>
        <p:spPr>
          <a:xfrm>
            <a:off x="13916620" y="47343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55" name="Shape 53"/>
          <p:cNvSpPr/>
          <p:nvPr/>
        </p:nvSpPr>
        <p:spPr>
          <a:xfrm>
            <a:off x="16383000" y="4734371"/>
            <a:ext cx="1028700" cy="285750"/>
          </a:xfrm>
          <a:prstGeom prst="roundRect">
            <a:avLst>
              <a:gd name="adj" fmla="val 30000"/>
            </a:avLst>
          </a:prstGeom>
          <a:solidFill>
            <a:srgbClr val="2B4684"/>
          </a:solidFill>
          <a:ln/>
        </p:spPr>
        <p:txBody>
          <a:bodyPr/>
          <a:lstStyle/>
          <a:p>
            <a:endParaRPr lang="en-US"/>
          </a:p>
        </p:txBody>
      </p:sp>
      <p:sp>
        <p:nvSpPr>
          <p:cNvPr id="56" name="Text 54"/>
          <p:cNvSpPr/>
          <p:nvPr/>
        </p:nvSpPr>
        <p:spPr>
          <a:xfrm>
            <a:off x="16344900" y="473437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2</a:t>
            </a:r>
            <a:endParaRPr lang="en-US" sz="1350" dirty="0"/>
          </a:p>
        </p:txBody>
      </p:sp>
      <p:sp>
        <p:nvSpPr>
          <p:cNvPr id="57" name="Text 55"/>
          <p:cNvSpPr/>
          <p:nvPr/>
        </p:nvSpPr>
        <p:spPr>
          <a:xfrm>
            <a:off x="876300" y="505822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Major change &amp; transformation delivery</a:t>
            </a:r>
            <a:endParaRPr lang="en-US" sz="1200" dirty="0"/>
          </a:p>
        </p:txBody>
      </p:sp>
      <p:sp>
        <p:nvSpPr>
          <p:cNvPr id="58" name="Shape 56"/>
          <p:cNvSpPr/>
          <p:nvPr/>
        </p:nvSpPr>
        <p:spPr>
          <a:xfrm>
            <a:off x="4241602" y="5058221"/>
            <a:ext cx="2342555" cy="285750"/>
          </a:xfrm>
          <a:prstGeom prst="roundRect">
            <a:avLst>
              <a:gd name="adj" fmla="val 30000"/>
            </a:avLst>
          </a:prstGeom>
          <a:solidFill>
            <a:srgbClr val="5CC1A3"/>
          </a:solidFill>
          <a:ln/>
        </p:spPr>
        <p:txBody>
          <a:bodyPr/>
          <a:lstStyle/>
          <a:p>
            <a:endParaRPr lang="en-US"/>
          </a:p>
        </p:txBody>
      </p:sp>
      <p:sp>
        <p:nvSpPr>
          <p:cNvPr id="59" name="Text 57"/>
          <p:cNvSpPr/>
          <p:nvPr/>
        </p:nvSpPr>
        <p:spPr>
          <a:xfrm>
            <a:off x="4203502" y="50582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60" name="Shape 58"/>
          <p:cNvSpPr/>
          <p:nvPr/>
        </p:nvSpPr>
        <p:spPr>
          <a:xfrm>
            <a:off x="6669881" y="5058221"/>
            <a:ext cx="2342555" cy="285750"/>
          </a:xfrm>
          <a:prstGeom prst="roundRect">
            <a:avLst>
              <a:gd name="adj" fmla="val 30000"/>
            </a:avLst>
          </a:prstGeom>
          <a:solidFill>
            <a:srgbClr val="5CC1A3"/>
          </a:solidFill>
          <a:ln/>
        </p:spPr>
        <p:txBody>
          <a:bodyPr/>
          <a:lstStyle/>
          <a:p>
            <a:endParaRPr lang="en-US"/>
          </a:p>
        </p:txBody>
      </p:sp>
      <p:sp>
        <p:nvSpPr>
          <p:cNvPr id="61" name="Text 59"/>
          <p:cNvSpPr/>
          <p:nvPr/>
        </p:nvSpPr>
        <p:spPr>
          <a:xfrm>
            <a:off x="6631781" y="50582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62" name="Shape 60"/>
          <p:cNvSpPr/>
          <p:nvPr/>
        </p:nvSpPr>
        <p:spPr>
          <a:xfrm>
            <a:off x="9098161" y="5058221"/>
            <a:ext cx="2342555" cy="285750"/>
          </a:xfrm>
          <a:prstGeom prst="roundRect">
            <a:avLst>
              <a:gd name="adj" fmla="val 30000"/>
            </a:avLst>
          </a:prstGeom>
          <a:solidFill>
            <a:srgbClr val="0E8E6E"/>
          </a:solidFill>
          <a:ln/>
        </p:spPr>
        <p:txBody>
          <a:bodyPr/>
          <a:lstStyle/>
          <a:p>
            <a:endParaRPr lang="en-US"/>
          </a:p>
        </p:txBody>
      </p:sp>
      <p:sp>
        <p:nvSpPr>
          <p:cNvPr id="63" name="Text 61"/>
          <p:cNvSpPr/>
          <p:nvPr/>
        </p:nvSpPr>
        <p:spPr>
          <a:xfrm>
            <a:off x="9060061" y="50582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64" name="Shape 62"/>
          <p:cNvSpPr/>
          <p:nvPr/>
        </p:nvSpPr>
        <p:spPr>
          <a:xfrm>
            <a:off x="11526441" y="5058221"/>
            <a:ext cx="2342555" cy="285750"/>
          </a:xfrm>
          <a:prstGeom prst="roundRect">
            <a:avLst>
              <a:gd name="adj" fmla="val 30000"/>
            </a:avLst>
          </a:prstGeom>
          <a:solidFill>
            <a:srgbClr val="0E8E6E"/>
          </a:solidFill>
          <a:ln/>
        </p:spPr>
        <p:txBody>
          <a:bodyPr/>
          <a:lstStyle/>
          <a:p>
            <a:endParaRPr lang="en-US"/>
          </a:p>
        </p:txBody>
      </p:sp>
      <p:sp>
        <p:nvSpPr>
          <p:cNvPr id="65" name="Text 63"/>
          <p:cNvSpPr/>
          <p:nvPr/>
        </p:nvSpPr>
        <p:spPr>
          <a:xfrm>
            <a:off x="11488341" y="50582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66" name="Shape 64"/>
          <p:cNvSpPr/>
          <p:nvPr/>
        </p:nvSpPr>
        <p:spPr>
          <a:xfrm>
            <a:off x="13954720" y="5058221"/>
            <a:ext cx="2342555" cy="285750"/>
          </a:xfrm>
          <a:prstGeom prst="roundRect">
            <a:avLst>
              <a:gd name="adj" fmla="val 30000"/>
            </a:avLst>
          </a:prstGeom>
          <a:solidFill>
            <a:srgbClr val="5CC1A3"/>
          </a:solidFill>
          <a:ln/>
        </p:spPr>
        <p:txBody>
          <a:bodyPr/>
          <a:lstStyle/>
          <a:p>
            <a:endParaRPr lang="en-US"/>
          </a:p>
        </p:txBody>
      </p:sp>
      <p:sp>
        <p:nvSpPr>
          <p:cNvPr id="67" name="Text 65"/>
          <p:cNvSpPr/>
          <p:nvPr/>
        </p:nvSpPr>
        <p:spPr>
          <a:xfrm>
            <a:off x="13916620" y="50582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68" name="Shape 66"/>
          <p:cNvSpPr/>
          <p:nvPr/>
        </p:nvSpPr>
        <p:spPr>
          <a:xfrm>
            <a:off x="16383000" y="5058221"/>
            <a:ext cx="1028700" cy="285750"/>
          </a:xfrm>
          <a:prstGeom prst="roundRect">
            <a:avLst>
              <a:gd name="adj" fmla="val 30000"/>
            </a:avLst>
          </a:prstGeom>
          <a:solidFill>
            <a:srgbClr val="2B4684"/>
          </a:solidFill>
          <a:ln/>
        </p:spPr>
        <p:txBody>
          <a:bodyPr/>
          <a:lstStyle/>
          <a:p>
            <a:endParaRPr lang="en-US"/>
          </a:p>
        </p:txBody>
      </p:sp>
      <p:sp>
        <p:nvSpPr>
          <p:cNvPr id="69" name="Text 67"/>
          <p:cNvSpPr/>
          <p:nvPr/>
        </p:nvSpPr>
        <p:spPr>
          <a:xfrm>
            <a:off x="16344900" y="505822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2</a:t>
            </a:r>
            <a:endParaRPr lang="en-US" sz="1350" dirty="0"/>
          </a:p>
        </p:txBody>
      </p:sp>
      <p:sp>
        <p:nvSpPr>
          <p:cNvPr id="70" name="Text 68"/>
          <p:cNvSpPr/>
          <p:nvPr/>
        </p:nvSpPr>
        <p:spPr>
          <a:xfrm>
            <a:off x="876300" y="538207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AI, data &amp; digital transformation</a:t>
            </a:r>
            <a:endParaRPr lang="en-US" sz="1200" dirty="0"/>
          </a:p>
        </p:txBody>
      </p:sp>
      <p:sp>
        <p:nvSpPr>
          <p:cNvPr id="71" name="Shape 69"/>
          <p:cNvSpPr/>
          <p:nvPr/>
        </p:nvSpPr>
        <p:spPr>
          <a:xfrm>
            <a:off x="4241602" y="5382071"/>
            <a:ext cx="2342555" cy="285750"/>
          </a:xfrm>
          <a:prstGeom prst="roundRect">
            <a:avLst>
              <a:gd name="adj" fmla="val 30000"/>
            </a:avLst>
          </a:prstGeom>
          <a:solidFill>
            <a:srgbClr val="ECC46A"/>
          </a:solidFill>
          <a:ln/>
        </p:spPr>
        <p:txBody>
          <a:bodyPr/>
          <a:lstStyle/>
          <a:p>
            <a:endParaRPr lang="en-US"/>
          </a:p>
        </p:txBody>
      </p:sp>
      <p:sp>
        <p:nvSpPr>
          <p:cNvPr id="72" name="Text 70"/>
          <p:cNvSpPr/>
          <p:nvPr/>
        </p:nvSpPr>
        <p:spPr>
          <a:xfrm>
            <a:off x="4203502" y="53820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3A2807"/>
                </a:solidFill>
                <a:latin typeface="Arial" pitchFamily="34" charset="0"/>
                <a:ea typeface="Arial" pitchFamily="34" charset="-122"/>
                <a:cs typeface="Arial" pitchFamily="34" charset="-120"/>
              </a:rPr>
              <a:t>LIM</a:t>
            </a:r>
            <a:endParaRPr lang="en-US" sz="1200" dirty="0"/>
          </a:p>
        </p:txBody>
      </p:sp>
      <p:sp>
        <p:nvSpPr>
          <p:cNvPr id="73" name="Shape 71"/>
          <p:cNvSpPr/>
          <p:nvPr/>
        </p:nvSpPr>
        <p:spPr>
          <a:xfrm>
            <a:off x="6669881" y="5382071"/>
            <a:ext cx="2342555" cy="285750"/>
          </a:xfrm>
          <a:prstGeom prst="roundRect">
            <a:avLst>
              <a:gd name="adj" fmla="val 30000"/>
            </a:avLst>
          </a:prstGeom>
          <a:solidFill>
            <a:srgbClr val="5CC1A3"/>
          </a:solidFill>
          <a:ln/>
        </p:spPr>
        <p:txBody>
          <a:bodyPr/>
          <a:lstStyle/>
          <a:p>
            <a:endParaRPr lang="en-US"/>
          </a:p>
        </p:txBody>
      </p:sp>
      <p:sp>
        <p:nvSpPr>
          <p:cNvPr id="74" name="Text 72"/>
          <p:cNvSpPr/>
          <p:nvPr/>
        </p:nvSpPr>
        <p:spPr>
          <a:xfrm>
            <a:off x="6631781" y="53820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75" name="Shape 73"/>
          <p:cNvSpPr/>
          <p:nvPr/>
        </p:nvSpPr>
        <p:spPr>
          <a:xfrm>
            <a:off x="9098161" y="5382071"/>
            <a:ext cx="2342555" cy="285750"/>
          </a:xfrm>
          <a:prstGeom prst="roundRect">
            <a:avLst>
              <a:gd name="adj" fmla="val 30000"/>
            </a:avLst>
          </a:prstGeom>
          <a:solidFill>
            <a:srgbClr val="0E8E6E"/>
          </a:solidFill>
          <a:ln/>
        </p:spPr>
        <p:txBody>
          <a:bodyPr/>
          <a:lstStyle/>
          <a:p>
            <a:endParaRPr lang="en-US"/>
          </a:p>
        </p:txBody>
      </p:sp>
      <p:sp>
        <p:nvSpPr>
          <p:cNvPr id="76" name="Text 74"/>
          <p:cNvSpPr/>
          <p:nvPr/>
        </p:nvSpPr>
        <p:spPr>
          <a:xfrm>
            <a:off x="9060061" y="53820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77" name="Shape 75"/>
          <p:cNvSpPr/>
          <p:nvPr/>
        </p:nvSpPr>
        <p:spPr>
          <a:xfrm>
            <a:off x="11526441" y="5382071"/>
            <a:ext cx="2342555" cy="285750"/>
          </a:xfrm>
          <a:prstGeom prst="roundRect">
            <a:avLst>
              <a:gd name="adj" fmla="val 30000"/>
            </a:avLst>
          </a:prstGeom>
          <a:solidFill>
            <a:srgbClr val="DCEFE8"/>
          </a:solidFill>
          <a:ln/>
        </p:spPr>
        <p:txBody>
          <a:bodyPr/>
          <a:lstStyle/>
          <a:p>
            <a:endParaRPr lang="en-US"/>
          </a:p>
        </p:txBody>
      </p:sp>
      <p:sp>
        <p:nvSpPr>
          <p:cNvPr id="78" name="Text 76"/>
          <p:cNvSpPr/>
          <p:nvPr/>
        </p:nvSpPr>
        <p:spPr>
          <a:xfrm>
            <a:off x="11488341" y="53820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79" name="Shape 77"/>
          <p:cNvSpPr/>
          <p:nvPr/>
        </p:nvSpPr>
        <p:spPr>
          <a:xfrm>
            <a:off x="13954720" y="5382071"/>
            <a:ext cx="2342555" cy="285750"/>
          </a:xfrm>
          <a:prstGeom prst="roundRect">
            <a:avLst>
              <a:gd name="adj" fmla="val 30000"/>
            </a:avLst>
          </a:prstGeom>
          <a:solidFill>
            <a:srgbClr val="5CC1A3"/>
          </a:solidFill>
          <a:ln/>
        </p:spPr>
        <p:txBody>
          <a:bodyPr/>
          <a:lstStyle/>
          <a:p>
            <a:endParaRPr lang="en-US"/>
          </a:p>
        </p:txBody>
      </p:sp>
      <p:sp>
        <p:nvSpPr>
          <p:cNvPr id="80" name="Text 78"/>
          <p:cNvSpPr/>
          <p:nvPr/>
        </p:nvSpPr>
        <p:spPr>
          <a:xfrm>
            <a:off x="13916620" y="53820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81" name="Shape 79"/>
          <p:cNvSpPr/>
          <p:nvPr/>
        </p:nvSpPr>
        <p:spPr>
          <a:xfrm>
            <a:off x="16383000" y="5382071"/>
            <a:ext cx="1028700" cy="285750"/>
          </a:xfrm>
          <a:prstGeom prst="roundRect">
            <a:avLst>
              <a:gd name="adj" fmla="val 30000"/>
            </a:avLst>
          </a:prstGeom>
          <a:solidFill>
            <a:srgbClr val="2B4684"/>
          </a:solidFill>
          <a:ln/>
        </p:spPr>
        <p:txBody>
          <a:bodyPr/>
          <a:lstStyle/>
          <a:p>
            <a:endParaRPr lang="en-US"/>
          </a:p>
        </p:txBody>
      </p:sp>
      <p:sp>
        <p:nvSpPr>
          <p:cNvPr id="82" name="Text 80"/>
          <p:cNvSpPr/>
          <p:nvPr/>
        </p:nvSpPr>
        <p:spPr>
          <a:xfrm>
            <a:off x="16344900" y="538207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1</a:t>
            </a:r>
            <a:endParaRPr lang="en-US" sz="1350" dirty="0"/>
          </a:p>
        </p:txBody>
      </p:sp>
      <p:sp>
        <p:nvSpPr>
          <p:cNvPr id="83" name="Text 81"/>
          <p:cNvSpPr/>
          <p:nvPr/>
        </p:nvSpPr>
        <p:spPr>
          <a:xfrm>
            <a:off x="876300" y="570592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Risk, resilience &amp; crisis</a:t>
            </a:r>
            <a:endParaRPr lang="en-US" sz="1200" dirty="0"/>
          </a:p>
        </p:txBody>
      </p:sp>
      <p:sp>
        <p:nvSpPr>
          <p:cNvPr id="84" name="Shape 82"/>
          <p:cNvSpPr/>
          <p:nvPr/>
        </p:nvSpPr>
        <p:spPr>
          <a:xfrm>
            <a:off x="4241602" y="5705921"/>
            <a:ext cx="2342555" cy="285750"/>
          </a:xfrm>
          <a:prstGeom prst="roundRect">
            <a:avLst>
              <a:gd name="adj" fmla="val 30000"/>
            </a:avLst>
          </a:prstGeom>
          <a:solidFill>
            <a:srgbClr val="ECC46A"/>
          </a:solidFill>
          <a:ln/>
        </p:spPr>
        <p:txBody>
          <a:bodyPr/>
          <a:lstStyle/>
          <a:p>
            <a:endParaRPr lang="en-US"/>
          </a:p>
        </p:txBody>
      </p:sp>
      <p:sp>
        <p:nvSpPr>
          <p:cNvPr id="85" name="Text 83"/>
          <p:cNvSpPr/>
          <p:nvPr/>
        </p:nvSpPr>
        <p:spPr>
          <a:xfrm>
            <a:off x="4203502" y="57059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3A2807"/>
                </a:solidFill>
                <a:latin typeface="Arial" pitchFamily="34" charset="0"/>
                <a:ea typeface="Arial" pitchFamily="34" charset="-122"/>
                <a:cs typeface="Arial" pitchFamily="34" charset="-120"/>
              </a:rPr>
              <a:t>LIM</a:t>
            </a:r>
            <a:endParaRPr lang="en-US" sz="1200" dirty="0"/>
          </a:p>
        </p:txBody>
      </p:sp>
      <p:sp>
        <p:nvSpPr>
          <p:cNvPr id="86" name="Shape 84"/>
          <p:cNvSpPr/>
          <p:nvPr/>
        </p:nvSpPr>
        <p:spPr>
          <a:xfrm>
            <a:off x="6669881" y="5705921"/>
            <a:ext cx="2342555" cy="285750"/>
          </a:xfrm>
          <a:prstGeom prst="roundRect">
            <a:avLst>
              <a:gd name="adj" fmla="val 30000"/>
            </a:avLst>
          </a:prstGeom>
          <a:solidFill>
            <a:srgbClr val="5CC1A3"/>
          </a:solidFill>
          <a:ln/>
        </p:spPr>
        <p:txBody>
          <a:bodyPr/>
          <a:lstStyle/>
          <a:p>
            <a:endParaRPr lang="en-US"/>
          </a:p>
        </p:txBody>
      </p:sp>
      <p:sp>
        <p:nvSpPr>
          <p:cNvPr id="87" name="Text 85"/>
          <p:cNvSpPr/>
          <p:nvPr/>
        </p:nvSpPr>
        <p:spPr>
          <a:xfrm>
            <a:off x="6631781" y="57059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88" name="Shape 86"/>
          <p:cNvSpPr/>
          <p:nvPr/>
        </p:nvSpPr>
        <p:spPr>
          <a:xfrm>
            <a:off x="9098161" y="5705921"/>
            <a:ext cx="2342555" cy="285750"/>
          </a:xfrm>
          <a:prstGeom prst="roundRect">
            <a:avLst>
              <a:gd name="adj" fmla="val 30000"/>
            </a:avLst>
          </a:prstGeom>
          <a:solidFill>
            <a:srgbClr val="0E8E6E"/>
          </a:solidFill>
          <a:ln/>
        </p:spPr>
        <p:txBody>
          <a:bodyPr/>
          <a:lstStyle/>
          <a:p>
            <a:endParaRPr lang="en-US"/>
          </a:p>
        </p:txBody>
      </p:sp>
      <p:sp>
        <p:nvSpPr>
          <p:cNvPr id="89" name="Text 87"/>
          <p:cNvSpPr/>
          <p:nvPr/>
        </p:nvSpPr>
        <p:spPr>
          <a:xfrm>
            <a:off x="9060061" y="57059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90" name="Shape 88"/>
          <p:cNvSpPr/>
          <p:nvPr/>
        </p:nvSpPr>
        <p:spPr>
          <a:xfrm>
            <a:off x="11526441" y="5705921"/>
            <a:ext cx="2342555" cy="285750"/>
          </a:xfrm>
          <a:prstGeom prst="roundRect">
            <a:avLst>
              <a:gd name="adj" fmla="val 30000"/>
            </a:avLst>
          </a:prstGeom>
          <a:solidFill>
            <a:srgbClr val="DCEFE8"/>
          </a:solidFill>
          <a:ln/>
        </p:spPr>
        <p:txBody>
          <a:bodyPr/>
          <a:lstStyle/>
          <a:p>
            <a:endParaRPr lang="en-US"/>
          </a:p>
        </p:txBody>
      </p:sp>
      <p:sp>
        <p:nvSpPr>
          <p:cNvPr id="91" name="Text 89"/>
          <p:cNvSpPr/>
          <p:nvPr/>
        </p:nvSpPr>
        <p:spPr>
          <a:xfrm>
            <a:off x="11488341" y="57059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92" name="Shape 90"/>
          <p:cNvSpPr/>
          <p:nvPr/>
        </p:nvSpPr>
        <p:spPr>
          <a:xfrm>
            <a:off x="13954720" y="5705921"/>
            <a:ext cx="2342555" cy="285750"/>
          </a:xfrm>
          <a:prstGeom prst="roundRect">
            <a:avLst>
              <a:gd name="adj" fmla="val 30000"/>
            </a:avLst>
          </a:prstGeom>
          <a:solidFill>
            <a:srgbClr val="5CC1A3"/>
          </a:solidFill>
          <a:ln/>
        </p:spPr>
        <p:txBody>
          <a:bodyPr/>
          <a:lstStyle/>
          <a:p>
            <a:endParaRPr lang="en-US"/>
          </a:p>
        </p:txBody>
      </p:sp>
      <p:sp>
        <p:nvSpPr>
          <p:cNvPr id="93" name="Text 91"/>
          <p:cNvSpPr/>
          <p:nvPr/>
        </p:nvSpPr>
        <p:spPr>
          <a:xfrm>
            <a:off x="13916620" y="57059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94" name="Shape 92"/>
          <p:cNvSpPr/>
          <p:nvPr/>
        </p:nvSpPr>
        <p:spPr>
          <a:xfrm>
            <a:off x="16383000" y="5705921"/>
            <a:ext cx="1028700" cy="285750"/>
          </a:xfrm>
          <a:prstGeom prst="roundRect">
            <a:avLst>
              <a:gd name="adj" fmla="val 30000"/>
            </a:avLst>
          </a:prstGeom>
          <a:solidFill>
            <a:srgbClr val="2B4684"/>
          </a:solidFill>
          <a:ln/>
        </p:spPr>
        <p:txBody>
          <a:bodyPr/>
          <a:lstStyle/>
          <a:p>
            <a:endParaRPr lang="en-US"/>
          </a:p>
        </p:txBody>
      </p:sp>
      <p:sp>
        <p:nvSpPr>
          <p:cNvPr id="95" name="Text 93"/>
          <p:cNvSpPr/>
          <p:nvPr/>
        </p:nvSpPr>
        <p:spPr>
          <a:xfrm>
            <a:off x="16344900" y="570592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1</a:t>
            </a:r>
            <a:endParaRPr lang="en-US" sz="1350" dirty="0"/>
          </a:p>
        </p:txBody>
      </p:sp>
      <p:sp>
        <p:nvSpPr>
          <p:cNvPr id="96" name="Text 94"/>
          <p:cNvSpPr/>
          <p:nvPr/>
        </p:nvSpPr>
        <p:spPr>
          <a:xfrm>
            <a:off x="895350" y="6048821"/>
            <a:ext cx="1105049" cy="228600"/>
          </a:xfrm>
          <a:prstGeom prst="rect">
            <a:avLst/>
          </a:prstGeom>
          <a:noFill/>
          <a:ln/>
        </p:spPr>
        <p:txBody>
          <a:bodyPr wrap="square" lIns="25400" tIns="25400" rIns="25400" bIns="25400" rtlCol="0" anchor="t">
            <a:normAutofit/>
          </a:bodyPr>
          <a:lstStyle/>
          <a:p>
            <a:pPr marL="0" indent="0" algn="l">
              <a:buNone/>
            </a:pPr>
            <a:r>
              <a:rPr lang="en-US" sz="975" b="1" kern="0" spc="137" dirty="0">
                <a:solidFill>
                  <a:srgbClr val="8EA3CD"/>
                </a:solidFill>
                <a:latin typeface="Arial" pitchFamily="34" charset="0"/>
                <a:ea typeface="Arial" pitchFamily="34" charset="-122"/>
                <a:cs typeface="Arial" pitchFamily="34" charset="-120"/>
              </a:rPr>
              <a:t>CAPABILITIES</a:t>
            </a:r>
            <a:endParaRPr lang="en-US" sz="975" dirty="0"/>
          </a:p>
        </p:txBody>
      </p:sp>
      <p:sp>
        <p:nvSpPr>
          <p:cNvPr id="97" name="Shape 95"/>
          <p:cNvSpPr/>
          <p:nvPr/>
        </p:nvSpPr>
        <p:spPr>
          <a:xfrm>
            <a:off x="2076599" y="6139309"/>
            <a:ext cx="15316051" cy="9525"/>
          </a:xfrm>
          <a:prstGeom prst="rect">
            <a:avLst/>
          </a:prstGeom>
          <a:solidFill>
            <a:srgbClr val="FFFFFF">
              <a:alpha val="14000"/>
            </a:srgbClr>
          </a:solidFill>
          <a:ln/>
        </p:spPr>
        <p:txBody>
          <a:bodyPr/>
          <a:lstStyle/>
          <a:p>
            <a:endParaRPr lang="en-US"/>
          </a:p>
        </p:txBody>
      </p:sp>
      <p:sp>
        <p:nvSpPr>
          <p:cNvPr id="98" name="Text 96"/>
          <p:cNvSpPr/>
          <p:nvPr/>
        </p:nvSpPr>
        <p:spPr>
          <a:xfrm>
            <a:off x="876300" y="627742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Technology, cyber &amp; information security</a:t>
            </a:r>
            <a:endParaRPr lang="en-US" sz="1200" dirty="0"/>
          </a:p>
        </p:txBody>
      </p:sp>
      <p:sp>
        <p:nvSpPr>
          <p:cNvPr id="99" name="Shape 97"/>
          <p:cNvSpPr/>
          <p:nvPr/>
        </p:nvSpPr>
        <p:spPr>
          <a:xfrm>
            <a:off x="4241602" y="6277421"/>
            <a:ext cx="2342555" cy="285750"/>
          </a:xfrm>
          <a:prstGeom prst="roundRect">
            <a:avLst>
              <a:gd name="adj" fmla="val 30000"/>
            </a:avLst>
          </a:prstGeom>
          <a:solidFill>
            <a:srgbClr val="0E8E6E"/>
          </a:solidFill>
          <a:ln/>
        </p:spPr>
        <p:txBody>
          <a:bodyPr/>
          <a:lstStyle/>
          <a:p>
            <a:endParaRPr lang="en-US"/>
          </a:p>
        </p:txBody>
      </p:sp>
      <p:sp>
        <p:nvSpPr>
          <p:cNvPr id="100" name="Text 98"/>
          <p:cNvSpPr/>
          <p:nvPr/>
        </p:nvSpPr>
        <p:spPr>
          <a:xfrm>
            <a:off x="4203502" y="62774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01" name="Shape 99"/>
          <p:cNvSpPr/>
          <p:nvPr/>
        </p:nvSpPr>
        <p:spPr>
          <a:xfrm>
            <a:off x="6669881" y="6277421"/>
            <a:ext cx="2342555" cy="285750"/>
          </a:xfrm>
          <a:prstGeom prst="roundRect">
            <a:avLst>
              <a:gd name="adj" fmla="val 30000"/>
            </a:avLst>
          </a:prstGeom>
          <a:solidFill>
            <a:srgbClr val="0E8E6E"/>
          </a:solidFill>
          <a:ln/>
        </p:spPr>
        <p:txBody>
          <a:bodyPr/>
          <a:lstStyle/>
          <a:p>
            <a:endParaRPr lang="en-US"/>
          </a:p>
        </p:txBody>
      </p:sp>
      <p:sp>
        <p:nvSpPr>
          <p:cNvPr id="102" name="Text 100"/>
          <p:cNvSpPr/>
          <p:nvPr/>
        </p:nvSpPr>
        <p:spPr>
          <a:xfrm>
            <a:off x="6631781" y="62774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03" name="Shape 101"/>
          <p:cNvSpPr/>
          <p:nvPr/>
        </p:nvSpPr>
        <p:spPr>
          <a:xfrm>
            <a:off x="9098161" y="6277421"/>
            <a:ext cx="2342555" cy="285750"/>
          </a:xfrm>
          <a:prstGeom prst="roundRect">
            <a:avLst>
              <a:gd name="adj" fmla="val 30000"/>
            </a:avLst>
          </a:prstGeom>
          <a:solidFill>
            <a:srgbClr val="0E8E6E"/>
          </a:solidFill>
          <a:ln/>
        </p:spPr>
        <p:txBody>
          <a:bodyPr/>
          <a:lstStyle/>
          <a:p>
            <a:endParaRPr lang="en-US"/>
          </a:p>
        </p:txBody>
      </p:sp>
      <p:sp>
        <p:nvSpPr>
          <p:cNvPr id="104" name="Text 102"/>
          <p:cNvSpPr/>
          <p:nvPr/>
        </p:nvSpPr>
        <p:spPr>
          <a:xfrm>
            <a:off x="9060061" y="62774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05" name="Shape 103"/>
          <p:cNvSpPr/>
          <p:nvPr/>
        </p:nvSpPr>
        <p:spPr>
          <a:xfrm>
            <a:off x="11526441" y="6277421"/>
            <a:ext cx="2342555" cy="285750"/>
          </a:xfrm>
          <a:prstGeom prst="roundRect">
            <a:avLst>
              <a:gd name="adj" fmla="val 30000"/>
            </a:avLst>
          </a:prstGeom>
          <a:solidFill>
            <a:srgbClr val="DCEFE8"/>
          </a:solidFill>
          <a:ln/>
        </p:spPr>
        <p:txBody>
          <a:bodyPr/>
          <a:lstStyle/>
          <a:p>
            <a:endParaRPr lang="en-US"/>
          </a:p>
        </p:txBody>
      </p:sp>
      <p:sp>
        <p:nvSpPr>
          <p:cNvPr id="106" name="Text 104"/>
          <p:cNvSpPr/>
          <p:nvPr/>
        </p:nvSpPr>
        <p:spPr>
          <a:xfrm>
            <a:off x="11488341" y="62774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107" name="Shape 105"/>
          <p:cNvSpPr/>
          <p:nvPr/>
        </p:nvSpPr>
        <p:spPr>
          <a:xfrm>
            <a:off x="13954720" y="6277421"/>
            <a:ext cx="2342555" cy="285750"/>
          </a:xfrm>
          <a:prstGeom prst="roundRect">
            <a:avLst>
              <a:gd name="adj" fmla="val 30000"/>
            </a:avLst>
          </a:prstGeom>
          <a:solidFill>
            <a:srgbClr val="5CC1A3"/>
          </a:solidFill>
          <a:ln/>
        </p:spPr>
        <p:txBody>
          <a:bodyPr/>
          <a:lstStyle/>
          <a:p>
            <a:endParaRPr lang="en-US"/>
          </a:p>
        </p:txBody>
      </p:sp>
      <p:sp>
        <p:nvSpPr>
          <p:cNvPr id="108" name="Text 106"/>
          <p:cNvSpPr/>
          <p:nvPr/>
        </p:nvSpPr>
        <p:spPr>
          <a:xfrm>
            <a:off x="13916620" y="62774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09" name="Shape 107"/>
          <p:cNvSpPr/>
          <p:nvPr/>
        </p:nvSpPr>
        <p:spPr>
          <a:xfrm>
            <a:off x="16383000" y="6277421"/>
            <a:ext cx="1028700" cy="285750"/>
          </a:xfrm>
          <a:prstGeom prst="roundRect">
            <a:avLst>
              <a:gd name="adj" fmla="val 30000"/>
            </a:avLst>
          </a:prstGeom>
          <a:solidFill>
            <a:srgbClr val="2B4684"/>
          </a:solidFill>
          <a:ln/>
        </p:spPr>
        <p:txBody>
          <a:bodyPr/>
          <a:lstStyle/>
          <a:p>
            <a:endParaRPr lang="en-US"/>
          </a:p>
        </p:txBody>
      </p:sp>
      <p:sp>
        <p:nvSpPr>
          <p:cNvPr id="110" name="Text 108"/>
          <p:cNvSpPr/>
          <p:nvPr/>
        </p:nvSpPr>
        <p:spPr>
          <a:xfrm>
            <a:off x="16344900" y="627742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3</a:t>
            </a:r>
            <a:endParaRPr lang="en-US" sz="1350" dirty="0"/>
          </a:p>
        </p:txBody>
      </p:sp>
      <p:sp>
        <p:nvSpPr>
          <p:cNvPr id="111" name="Text 109"/>
          <p:cNvSpPr/>
          <p:nvPr/>
        </p:nvSpPr>
        <p:spPr>
          <a:xfrm>
            <a:off x="876300" y="660127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Stakeholder &amp; ecosystem</a:t>
            </a:r>
            <a:endParaRPr lang="en-US" sz="1200" dirty="0"/>
          </a:p>
        </p:txBody>
      </p:sp>
      <p:sp>
        <p:nvSpPr>
          <p:cNvPr id="112" name="Shape 110"/>
          <p:cNvSpPr/>
          <p:nvPr/>
        </p:nvSpPr>
        <p:spPr>
          <a:xfrm>
            <a:off x="4241602" y="6601271"/>
            <a:ext cx="2342555" cy="285750"/>
          </a:xfrm>
          <a:prstGeom prst="roundRect">
            <a:avLst>
              <a:gd name="adj" fmla="val 30000"/>
            </a:avLst>
          </a:prstGeom>
          <a:solidFill>
            <a:srgbClr val="5CC1A3"/>
          </a:solidFill>
          <a:ln/>
        </p:spPr>
        <p:txBody>
          <a:bodyPr/>
          <a:lstStyle/>
          <a:p>
            <a:endParaRPr lang="en-US"/>
          </a:p>
        </p:txBody>
      </p:sp>
      <p:sp>
        <p:nvSpPr>
          <p:cNvPr id="113" name="Text 111"/>
          <p:cNvSpPr/>
          <p:nvPr/>
        </p:nvSpPr>
        <p:spPr>
          <a:xfrm>
            <a:off x="4203502" y="66012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14" name="Shape 112"/>
          <p:cNvSpPr/>
          <p:nvPr/>
        </p:nvSpPr>
        <p:spPr>
          <a:xfrm>
            <a:off x="6669881" y="6601271"/>
            <a:ext cx="2342555" cy="285750"/>
          </a:xfrm>
          <a:prstGeom prst="roundRect">
            <a:avLst>
              <a:gd name="adj" fmla="val 30000"/>
            </a:avLst>
          </a:prstGeom>
          <a:solidFill>
            <a:srgbClr val="DCEFE8"/>
          </a:solidFill>
          <a:ln/>
        </p:spPr>
        <p:txBody>
          <a:bodyPr/>
          <a:lstStyle/>
          <a:p>
            <a:endParaRPr lang="en-US"/>
          </a:p>
        </p:txBody>
      </p:sp>
      <p:sp>
        <p:nvSpPr>
          <p:cNvPr id="115" name="Text 113"/>
          <p:cNvSpPr/>
          <p:nvPr/>
        </p:nvSpPr>
        <p:spPr>
          <a:xfrm>
            <a:off x="6631781" y="66012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116" name="Shape 114"/>
          <p:cNvSpPr/>
          <p:nvPr/>
        </p:nvSpPr>
        <p:spPr>
          <a:xfrm>
            <a:off x="9098161" y="6601271"/>
            <a:ext cx="2342555" cy="285750"/>
          </a:xfrm>
          <a:prstGeom prst="roundRect">
            <a:avLst>
              <a:gd name="adj" fmla="val 30000"/>
            </a:avLst>
          </a:prstGeom>
          <a:solidFill>
            <a:srgbClr val="0E8E6E"/>
          </a:solidFill>
          <a:ln/>
        </p:spPr>
        <p:txBody>
          <a:bodyPr/>
          <a:lstStyle/>
          <a:p>
            <a:endParaRPr lang="en-US"/>
          </a:p>
        </p:txBody>
      </p:sp>
      <p:sp>
        <p:nvSpPr>
          <p:cNvPr id="117" name="Text 115"/>
          <p:cNvSpPr/>
          <p:nvPr/>
        </p:nvSpPr>
        <p:spPr>
          <a:xfrm>
            <a:off x="9060061" y="66012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18" name="Shape 116"/>
          <p:cNvSpPr/>
          <p:nvPr/>
        </p:nvSpPr>
        <p:spPr>
          <a:xfrm>
            <a:off x="11526441" y="6601271"/>
            <a:ext cx="2342555" cy="285750"/>
          </a:xfrm>
          <a:prstGeom prst="roundRect">
            <a:avLst>
              <a:gd name="adj" fmla="val 30000"/>
            </a:avLst>
          </a:prstGeom>
          <a:solidFill>
            <a:srgbClr val="0E8E6E"/>
          </a:solidFill>
          <a:ln/>
        </p:spPr>
        <p:txBody>
          <a:bodyPr/>
          <a:lstStyle/>
          <a:p>
            <a:endParaRPr lang="en-US"/>
          </a:p>
        </p:txBody>
      </p:sp>
      <p:sp>
        <p:nvSpPr>
          <p:cNvPr id="119" name="Text 117"/>
          <p:cNvSpPr/>
          <p:nvPr/>
        </p:nvSpPr>
        <p:spPr>
          <a:xfrm>
            <a:off x="11488341" y="66012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20" name="Shape 118"/>
          <p:cNvSpPr/>
          <p:nvPr/>
        </p:nvSpPr>
        <p:spPr>
          <a:xfrm>
            <a:off x="13954720" y="6601271"/>
            <a:ext cx="2342555" cy="285750"/>
          </a:xfrm>
          <a:prstGeom prst="roundRect">
            <a:avLst>
              <a:gd name="adj" fmla="val 30000"/>
            </a:avLst>
          </a:prstGeom>
          <a:solidFill>
            <a:srgbClr val="0E8E6E"/>
          </a:solidFill>
          <a:ln/>
        </p:spPr>
        <p:txBody>
          <a:bodyPr/>
          <a:lstStyle/>
          <a:p>
            <a:endParaRPr lang="en-US"/>
          </a:p>
        </p:txBody>
      </p:sp>
      <p:sp>
        <p:nvSpPr>
          <p:cNvPr id="121" name="Text 119"/>
          <p:cNvSpPr/>
          <p:nvPr/>
        </p:nvSpPr>
        <p:spPr>
          <a:xfrm>
            <a:off x="13916620" y="66012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22" name="Shape 120"/>
          <p:cNvSpPr/>
          <p:nvPr/>
        </p:nvSpPr>
        <p:spPr>
          <a:xfrm>
            <a:off x="16383000" y="6601271"/>
            <a:ext cx="1028700" cy="285750"/>
          </a:xfrm>
          <a:prstGeom prst="roundRect">
            <a:avLst>
              <a:gd name="adj" fmla="val 30000"/>
            </a:avLst>
          </a:prstGeom>
          <a:solidFill>
            <a:srgbClr val="2B4684"/>
          </a:solidFill>
          <a:ln/>
        </p:spPr>
        <p:txBody>
          <a:bodyPr/>
          <a:lstStyle/>
          <a:p>
            <a:endParaRPr lang="en-US"/>
          </a:p>
        </p:txBody>
      </p:sp>
      <p:sp>
        <p:nvSpPr>
          <p:cNvPr id="123" name="Text 121"/>
          <p:cNvSpPr/>
          <p:nvPr/>
        </p:nvSpPr>
        <p:spPr>
          <a:xfrm>
            <a:off x="16344900" y="660127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3</a:t>
            </a:r>
            <a:endParaRPr lang="en-US" sz="1350" dirty="0"/>
          </a:p>
        </p:txBody>
      </p:sp>
      <p:sp>
        <p:nvSpPr>
          <p:cNvPr id="124" name="Text 122"/>
          <p:cNvSpPr/>
          <p:nvPr/>
        </p:nvSpPr>
        <p:spPr>
          <a:xfrm>
            <a:off x="876300" y="692512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Innovation &amp; business model evolution</a:t>
            </a:r>
            <a:endParaRPr lang="en-US" sz="1200" dirty="0"/>
          </a:p>
        </p:txBody>
      </p:sp>
      <p:sp>
        <p:nvSpPr>
          <p:cNvPr id="125" name="Shape 123"/>
          <p:cNvSpPr/>
          <p:nvPr/>
        </p:nvSpPr>
        <p:spPr>
          <a:xfrm>
            <a:off x="4241602" y="6925121"/>
            <a:ext cx="2342555" cy="285750"/>
          </a:xfrm>
          <a:prstGeom prst="roundRect">
            <a:avLst>
              <a:gd name="adj" fmla="val 30000"/>
            </a:avLst>
          </a:prstGeom>
          <a:solidFill>
            <a:srgbClr val="0E8E6E"/>
          </a:solidFill>
          <a:ln/>
        </p:spPr>
        <p:txBody>
          <a:bodyPr/>
          <a:lstStyle/>
          <a:p>
            <a:endParaRPr lang="en-US"/>
          </a:p>
        </p:txBody>
      </p:sp>
      <p:sp>
        <p:nvSpPr>
          <p:cNvPr id="126" name="Text 124"/>
          <p:cNvSpPr/>
          <p:nvPr/>
        </p:nvSpPr>
        <p:spPr>
          <a:xfrm>
            <a:off x="4203502" y="69251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27" name="Shape 125"/>
          <p:cNvSpPr/>
          <p:nvPr/>
        </p:nvSpPr>
        <p:spPr>
          <a:xfrm>
            <a:off x="6669881" y="6925121"/>
            <a:ext cx="2342555" cy="285750"/>
          </a:xfrm>
          <a:prstGeom prst="roundRect">
            <a:avLst>
              <a:gd name="adj" fmla="val 30000"/>
            </a:avLst>
          </a:prstGeom>
          <a:solidFill>
            <a:srgbClr val="5CC1A3"/>
          </a:solidFill>
          <a:ln/>
        </p:spPr>
        <p:txBody>
          <a:bodyPr/>
          <a:lstStyle/>
          <a:p>
            <a:endParaRPr lang="en-US"/>
          </a:p>
        </p:txBody>
      </p:sp>
      <p:sp>
        <p:nvSpPr>
          <p:cNvPr id="128" name="Text 126"/>
          <p:cNvSpPr/>
          <p:nvPr/>
        </p:nvSpPr>
        <p:spPr>
          <a:xfrm>
            <a:off x="6631781" y="69251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29" name="Shape 127"/>
          <p:cNvSpPr/>
          <p:nvPr/>
        </p:nvSpPr>
        <p:spPr>
          <a:xfrm>
            <a:off x="9098161" y="6925121"/>
            <a:ext cx="2342555" cy="285750"/>
          </a:xfrm>
          <a:prstGeom prst="roundRect">
            <a:avLst>
              <a:gd name="adj" fmla="val 30000"/>
            </a:avLst>
          </a:prstGeom>
          <a:solidFill>
            <a:srgbClr val="ECC46A"/>
          </a:solidFill>
          <a:ln/>
        </p:spPr>
        <p:txBody>
          <a:bodyPr/>
          <a:lstStyle/>
          <a:p>
            <a:endParaRPr lang="en-US"/>
          </a:p>
        </p:txBody>
      </p:sp>
      <p:sp>
        <p:nvSpPr>
          <p:cNvPr id="130" name="Text 128"/>
          <p:cNvSpPr/>
          <p:nvPr/>
        </p:nvSpPr>
        <p:spPr>
          <a:xfrm>
            <a:off x="9060061" y="69251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3A2807"/>
                </a:solidFill>
                <a:latin typeface="Arial" pitchFamily="34" charset="0"/>
                <a:ea typeface="Arial" pitchFamily="34" charset="-122"/>
                <a:cs typeface="Arial" pitchFamily="34" charset="-120"/>
              </a:rPr>
              <a:t>LIM</a:t>
            </a:r>
            <a:endParaRPr lang="en-US" sz="1200" dirty="0"/>
          </a:p>
        </p:txBody>
      </p:sp>
      <p:sp>
        <p:nvSpPr>
          <p:cNvPr id="131" name="Shape 129"/>
          <p:cNvSpPr/>
          <p:nvPr/>
        </p:nvSpPr>
        <p:spPr>
          <a:xfrm>
            <a:off x="11526441" y="6925121"/>
            <a:ext cx="2342555" cy="285750"/>
          </a:xfrm>
          <a:prstGeom prst="roundRect">
            <a:avLst>
              <a:gd name="adj" fmla="val 30000"/>
            </a:avLst>
          </a:prstGeom>
          <a:solidFill>
            <a:srgbClr val="0E8E6E"/>
          </a:solidFill>
          <a:ln/>
        </p:spPr>
        <p:txBody>
          <a:bodyPr/>
          <a:lstStyle/>
          <a:p>
            <a:endParaRPr lang="en-US"/>
          </a:p>
        </p:txBody>
      </p:sp>
      <p:sp>
        <p:nvSpPr>
          <p:cNvPr id="132" name="Text 130"/>
          <p:cNvSpPr/>
          <p:nvPr/>
        </p:nvSpPr>
        <p:spPr>
          <a:xfrm>
            <a:off x="11488341" y="69251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33" name="Shape 131"/>
          <p:cNvSpPr/>
          <p:nvPr/>
        </p:nvSpPr>
        <p:spPr>
          <a:xfrm>
            <a:off x="13954720" y="6925121"/>
            <a:ext cx="2342555" cy="285750"/>
          </a:xfrm>
          <a:prstGeom prst="roundRect">
            <a:avLst>
              <a:gd name="adj" fmla="val 30000"/>
            </a:avLst>
          </a:prstGeom>
          <a:solidFill>
            <a:srgbClr val="DCEFE8"/>
          </a:solidFill>
          <a:ln/>
        </p:spPr>
        <p:txBody>
          <a:bodyPr/>
          <a:lstStyle/>
          <a:p>
            <a:endParaRPr lang="en-US"/>
          </a:p>
        </p:txBody>
      </p:sp>
      <p:sp>
        <p:nvSpPr>
          <p:cNvPr id="134" name="Text 132"/>
          <p:cNvSpPr/>
          <p:nvPr/>
        </p:nvSpPr>
        <p:spPr>
          <a:xfrm>
            <a:off x="13916620" y="69251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135" name="Shape 133"/>
          <p:cNvSpPr/>
          <p:nvPr/>
        </p:nvSpPr>
        <p:spPr>
          <a:xfrm>
            <a:off x="16383000" y="6925121"/>
            <a:ext cx="1028700" cy="285750"/>
          </a:xfrm>
          <a:prstGeom prst="roundRect">
            <a:avLst>
              <a:gd name="adj" fmla="val 30000"/>
            </a:avLst>
          </a:prstGeom>
          <a:solidFill>
            <a:srgbClr val="2B4684"/>
          </a:solidFill>
          <a:ln/>
        </p:spPr>
        <p:txBody>
          <a:bodyPr/>
          <a:lstStyle/>
          <a:p>
            <a:endParaRPr lang="en-US"/>
          </a:p>
        </p:txBody>
      </p:sp>
      <p:sp>
        <p:nvSpPr>
          <p:cNvPr id="136" name="Text 134"/>
          <p:cNvSpPr/>
          <p:nvPr/>
        </p:nvSpPr>
        <p:spPr>
          <a:xfrm>
            <a:off x="16344900" y="692512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2</a:t>
            </a:r>
            <a:endParaRPr lang="en-US" sz="1350" dirty="0"/>
          </a:p>
        </p:txBody>
      </p:sp>
      <p:sp>
        <p:nvSpPr>
          <p:cNvPr id="137" name="Text 135"/>
          <p:cNvSpPr/>
          <p:nvPr/>
        </p:nvSpPr>
        <p:spPr>
          <a:xfrm>
            <a:off x="876300" y="724897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Safety &amp; operational excellence</a:t>
            </a:r>
            <a:endParaRPr lang="en-US" sz="1200" dirty="0"/>
          </a:p>
        </p:txBody>
      </p:sp>
      <p:sp>
        <p:nvSpPr>
          <p:cNvPr id="138" name="Shape 136"/>
          <p:cNvSpPr/>
          <p:nvPr/>
        </p:nvSpPr>
        <p:spPr>
          <a:xfrm>
            <a:off x="4241602" y="7248971"/>
            <a:ext cx="2342555" cy="285750"/>
          </a:xfrm>
          <a:prstGeom prst="roundRect">
            <a:avLst>
              <a:gd name="adj" fmla="val 30000"/>
            </a:avLst>
          </a:prstGeom>
          <a:solidFill>
            <a:srgbClr val="5CC1A3"/>
          </a:solidFill>
          <a:ln/>
        </p:spPr>
        <p:txBody>
          <a:bodyPr/>
          <a:lstStyle/>
          <a:p>
            <a:endParaRPr lang="en-US"/>
          </a:p>
        </p:txBody>
      </p:sp>
      <p:sp>
        <p:nvSpPr>
          <p:cNvPr id="139" name="Text 137"/>
          <p:cNvSpPr/>
          <p:nvPr/>
        </p:nvSpPr>
        <p:spPr>
          <a:xfrm>
            <a:off x="4203502" y="72489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40" name="Shape 138"/>
          <p:cNvSpPr/>
          <p:nvPr/>
        </p:nvSpPr>
        <p:spPr>
          <a:xfrm>
            <a:off x="6669881" y="7248971"/>
            <a:ext cx="2342555" cy="285750"/>
          </a:xfrm>
          <a:prstGeom prst="roundRect">
            <a:avLst>
              <a:gd name="adj" fmla="val 30000"/>
            </a:avLst>
          </a:prstGeom>
          <a:solidFill>
            <a:srgbClr val="5CC1A3"/>
          </a:solidFill>
          <a:ln/>
        </p:spPr>
        <p:txBody>
          <a:bodyPr/>
          <a:lstStyle/>
          <a:p>
            <a:endParaRPr lang="en-US"/>
          </a:p>
        </p:txBody>
      </p:sp>
      <p:sp>
        <p:nvSpPr>
          <p:cNvPr id="141" name="Text 139"/>
          <p:cNvSpPr/>
          <p:nvPr/>
        </p:nvSpPr>
        <p:spPr>
          <a:xfrm>
            <a:off x="6631781" y="72489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42" name="Shape 140"/>
          <p:cNvSpPr/>
          <p:nvPr/>
        </p:nvSpPr>
        <p:spPr>
          <a:xfrm>
            <a:off x="9098161" y="7248971"/>
            <a:ext cx="2342555" cy="285750"/>
          </a:xfrm>
          <a:prstGeom prst="roundRect">
            <a:avLst>
              <a:gd name="adj" fmla="val 30000"/>
            </a:avLst>
          </a:prstGeom>
          <a:solidFill>
            <a:srgbClr val="DCEFE8"/>
          </a:solidFill>
          <a:ln/>
        </p:spPr>
        <p:txBody>
          <a:bodyPr/>
          <a:lstStyle/>
          <a:p>
            <a:endParaRPr lang="en-US"/>
          </a:p>
        </p:txBody>
      </p:sp>
      <p:sp>
        <p:nvSpPr>
          <p:cNvPr id="143" name="Text 141"/>
          <p:cNvSpPr/>
          <p:nvPr/>
        </p:nvSpPr>
        <p:spPr>
          <a:xfrm>
            <a:off x="9060061" y="72489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144" name="Shape 142"/>
          <p:cNvSpPr/>
          <p:nvPr/>
        </p:nvSpPr>
        <p:spPr>
          <a:xfrm>
            <a:off x="11526441" y="7248971"/>
            <a:ext cx="2342555" cy="285750"/>
          </a:xfrm>
          <a:prstGeom prst="roundRect">
            <a:avLst>
              <a:gd name="adj" fmla="val 30000"/>
            </a:avLst>
          </a:prstGeom>
          <a:solidFill>
            <a:srgbClr val="DCEFE8"/>
          </a:solidFill>
          <a:ln/>
        </p:spPr>
        <p:txBody>
          <a:bodyPr/>
          <a:lstStyle/>
          <a:p>
            <a:endParaRPr lang="en-US"/>
          </a:p>
        </p:txBody>
      </p:sp>
      <p:sp>
        <p:nvSpPr>
          <p:cNvPr id="145" name="Text 143"/>
          <p:cNvSpPr/>
          <p:nvPr/>
        </p:nvSpPr>
        <p:spPr>
          <a:xfrm>
            <a:off x="11488341" y="72489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146" name="Shape 144"/>
          <p:cNvSpPr/>
          <p:nvPr/>
        </p:nvSpPr>
        <p:spPr>
          <a:xfrm>
            <a:off x="13954720" y="7248971"/>
            <a:ext cx="2342555" cy="285750"/>
          </a:xfrm>
          <a:prstGeom prst="roundRect">
            <a:avLst>
              <a:gd name="adj" fmla="val 30000"/>
            </a:avLst>
          </a:prstGeom>
          <a:solidFill>
            <a:srgbClr val="0E8E6E"/>
          </a:solidFill>
          <a:ln/>
        </p:spPr>
        <p:txBody>
          <a:bodyPr/>
          <a:lstStyle/>
          <a:p>
            <a:endParaRPr lang="en-US"/>
          </a:p>
        </p:txBody>
      </p:sp>
      <p:sp>
        <p:nvSpPr>
          <p:cNvPr id="147" name="Text 145"/>
          <p:cNvSpPr/>
          <p:nvPr/>
        </p:nvSpPr>
        <p:spPr>
          <a:xfrm>
            <a:off x="13916620" y="72489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48" name="Shape 146"/>
          <p:cNvSpPr/>
          <p:nvPr/>
        </p:nvSpPr>
        <p:spPr>
          <a:xfrm>
            <a:off x="16383000" y="7248971"/>
            <a:ext cx="1028700" cy="285750"/>
          </a:xfrm>
          <a:prstGeom prst="roundRect">
            <a:avLst>
              <a:gd name="adj" fmla="val 30000"/>
            </a:avLst>
          </a:prstGeom>
          <a:solidFill>
            <a:srgbClr val="2B4684"/>
          </a:solidFill>
          <a:ln/>
        </p:spPr>
        <p:txBody>
          <a:bodyPr/>
          <a:lstStyle/>
          <a:p>
            <a:endParaRPr lang="en-US"/>
          </a:p>
        </p:txBody>
      </p:sp>
      <p:sp>
        <p:nvSpPr>
          <p:cNvPr id="149" name="Text 147"/>
          <p:cNvSpPr/>
          <p:nvPr/>
        </p:nvSpPr>
        <p:spPr>
          <a:xfrm>
            <a:off x="16344900" y="724897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1</a:t>
            </a:r>
            <a:endParaRPr lang="en-US" sz="1350" dirty="0"/>
          </a:p>
        </p:txBody>
      </p:sp>
      <p:sp>
        <p:nvSpPr>
          <p:cNvPr id="150" name="Text 148"/>
          <p:cNvSpPr/>
          <p:nvPr/>
        </p:nvSpPr>
        <p:spPr>
          <a:xfrm>
            <a:off x="876300" y="757282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Sustainability &amp; ESG integration</a:t>
            </a:r>
            <a:endParaRPr lang="en-US" sz="1200" dirty="0"/>
          </a:p>
        </p:txBody>
      </p:sp>
      <p:sp>
        <p:nvSpPr>
          <p:cNvPr id="151" name="Shape 149"/>
          <p:cNvSpPr/>
          <p:nvPr/>
        </p:nvSpPr>
        <p:spPr>
          <a:xfrm>
            <a:off x="4241602" y="7572821"/>
            <a:ext cx="2342555" cy="285750"/>
          </a:xfrm>
          <a:prstGeom prst="roundRect">
            <a:avLst>
              <a:gd name="adj" fmla="val 30000"/>
            </a:avLst>
          </a:prstGeom>
          <a:solidFill>
            <a:srgbClr val="ECC46A"/>
          </a:solidFill>
          <a:ln/>
        </p:spPr>
        <p:txBody>
          <a:bodyPr/>
          <a:lstStyle/>
          <a:p>
            <a:endParaRPr lang="en-US"/>
          </a:p>
        </p:txBody>
      </p:sp>
      <p:sp>
        <p:nvSpPr>
          <p:cNvPr id="152" name="Text 150"/>
          <p:cNvSpPr/>
          <p:nvPr/>
        </p:nvSpPr>
        <p:spPr>
          <a:xfrm>
            <a:off x="4203502" y="75728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3A2807"/>
                </a:solidFill>
                <a:latin typeface="Arial" pitchFamily="34" charset="0"/>
                <a:ea typeface="Arial" pitchFamily="34" charset="-122"/>
                <a:cs typeface="Arial" pitchFamily="34" charset="-120"/>
              </a:rPr>
              <a:t>LIM</a:t>
            </a:r>
            <a:endParaRPr lang="en-US" sz="1200" dirty="0"/>
          </a:p>
        </p:txBody>
      </p:sp>
      <p:sp>
        <p:nvSpPr>
          <p:cNvPr id="153" name="Shape 151"/>
          <p:cNvSpPr/>
          <p:nvPr/>
        </p:nvSpPr>
        <p:spPr>
          <a:xfrm>
            <a:off x="6669881" y="7572821"/>
            <a:ext cx="2342555" cy="285750"/>
          </a:xfrm>
          <a:prstGeom prst="roundRect">
            <a:avLst>
              <a:gd name="adj" fmla="val 30000"/>
            </a:avLst>
          </a:prstGeom>
          <a:solidFill>
            <a:srgbClr val="5CC1A3"/>
          </a:solidFill>
          <a:ln/>
        </p:spPr>
        <p:txBody>
          <a:bodyPr/>
          <a:lstStyle/>
          <a:p>
            <a:endParaRPr lang="en-US"/>
          </a:p>
        </p:txBody>
      </p:sp>
      <p:sp>
        <p:nvSpPr>
          <p:cNvPr id="154" name="Text 152"/>
          <p:cNvSpPr/>
          <p:nvPr/>
        </p:nvSpPr>
        <p:spPr>
          <a:xfrm>
            <a:off x="6631781" y="75728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55" name="Shape 153"/>
          <p:cNvSpPr/>
          <p:nvPr/>
        </p:nvSpPr>
        <p:spPr>
          <a:xfrm>
            <a:off x="9098161" y="7572821"/>
            <a:ext cx="2342555" cy="285750"/>
          </a:xfrm>
          <a:prstGeom prst="roundRect">
            <a:avLst>
              <a:gd name="adj" fmla="val 30000"/>
            </a:avLst>
          </a:prstGeom>
          <a:solidFill>
            <a:srgbClr val="DCEFE8"/>
          </a:solidFill>
          <a:ln/>
        </p:spPr>
        <p:txBody>
          <a:bodyPr/>
          <a:lstStyle/>
          <a:p>
            <a:endParaRPr lang="en-US"/>
          </a:p>
        </p:txBody>
      </p:sp>
      <p:sp>
        <p:nvSpPr>
          <p:cNvPr id="156" name="Text 154"/>
          <p:cNvSpPr/>
          <p:nvPr/>
        </p:nvSpPr>
        <p:spPr>
          <a:xfrm>
            <a:off x="9060061" y="75728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157" name="Shape 155"/>
          <p:cNvSpPr/>
          <p:nvPr/>
        </p:nvSpPr>
        <p:spPr>
          <a:xfrm>
            <a:off x="11526441" y="7572821"/>
            <a:ext cx="2342555" cy="285750"/>
          </a:xfrm>
          <a:prstGeom prst="roundRect">
            <a:avLst>
              <a:gd name="adj" fmla="val 30000"/>
            </a:avLst>
          </a:prstGeom>
          <a:solidFill>
            <a:srgbClr val="5CC1A3"/>
          </a:solidFill>
          <a:ln/>
        </p:spPr>
        <p:txBody>
          <a:bodyPr/>
          <a:lstStyle/>
          <a:p>
            <a:endParaRPr lang="en-US"/>
          </a:p>
        </p:txBody>
      </p:sp>
      <p:sp>
        <p:nvSpPr>
          <p:cNvPr id="158" name="Text 156"/>
          <p:cNvSpPr/>
          <p:nvPr/>
        </p:nvSpPr>
        <p:spPr>
          <a:xfrm>
            <a:off x="11488341" y="75728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59" name="Shape 157"/>
          <p:cNvSpPr/>
          <p:nvPr/>
        </p:nvSpPr>
        <p:spPr>
          <a:xfrm>
            <a:off x="13954720" y="7572821"/>
            <a:ext cx="2342555" cy="285750"/>
          </a:xfrm>
          <a:prstGeom prst="roundRect">
            <a:avLst>
              <a:gd name="adj" fmla="val 30000"/>
            </a:avLst>
          </a:prstGeom>
          <a:solidFill>
            <a:srgbClr val="0E8E6E"/>
          </a:solidFill>
          <a:ln/>
        </p:spPr>
        <p:txBody>
          <a:bodyPr/>
          <a:lstStyle/>
          <a:p>
            <a:endParaRPr lang="en-US"/>
          </a:p>
        </p:txBody>
      </p:sp>
      <p:sp>
        <p:nvSpPr>
          <p:cNvPr id="160" name="Text 158"/>
          <p:cNvSpPr/>
          <p:nvPr/>
        </p:nvSpPr>
        <p:spPr>
          <a:xfrm>
            <a:off x="13916620" y="757282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61" name="Shape 159"/>
          <p:cNvSpPr/>
          <p:nvPr/>
        </p:nvSpPr>
        <p:spPr>
          <a:xfrm>
            <a:off x="16383000" y="7572821"/>
            <a:ext cx="1028700" cy="285750"/>
          </a:xfrm>
          <a:prstGeom prst="roundRect">
            <a:avLst>
              <a:gd name="adj" fmla="val 30000"/>
            </a:avLst>
          </a:prstGeom>
          <a:solidFill>
            <a:srgbClr val="2B4684"/>
          </a:solidFill>
          <a:ln/>
        </p:spPr>
        <p:txBody>
          <a:bodyPr/>
          <a:lstStyle/>
          <a:p>
            <a:endParaRPr lang="en-US"/>
          </a:p>
        </p:txBody>
      </p:sp>
      <p:sp>
        <p:nvSpPr>
          <p:cNvPr id="162" name="Text 160"/>
          <p:cNvSpPr/>
          <p:nvPr/>
        </p:nvSpPr>
        <p:spPr>
          <a:xfrm>
            <a:off x="16344900" y="757282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1</a:t>
            </a:r>
            <a:endParaRPr lang="en-US" sz="1350" dirty="0"/>
          </a:p>
        </p:txBody>
      </p:sp>
      <p:sp>
        <p:nvSpPr>
          <p:cNvPr id="163" name="Text 161"/>
          <p:cNvSpPr/>
          <p:nvPr/>
        </p:nvSpPr>
        <p:spPr>
          <a:xfrm>
            <a:off x="876300" y="7896671"/>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Major projects &amp; capital program delivery</a:t>
            </a:r>
            <a:endParaRPr lang="en-US" sz="1200" dirty="0"/>
          </a:p>
        </p:txBody>
      </p:sp>
      <p:sp>
        <p:nvSpPr>
          <p:cNvPr id="164" name="Shape 162"/>
          <p:cNvSpPr/>
          <p:nvPr/>
        </p:nvSpPr>
        <p:spPr>
          <a:xfrm>
            <a:off x="4241602" y="7896671"/>
            <a:ext cx="2342555" cy="285750"/>
          </a:xfrm>
          <a:prstGeom prst="roundRect">
            <a:avLst>
              <a:gd name="adj" fmla="val 30000"/>
            </a:avLst>
          </a:prstGeom>
          <a:solidFill>
            <a:srgbClr val="5CC1A3"/>
          </a:solidFill>
          <a:ln/>
        </p:spPr>
        <p:txBody>
          <a:bodyPr/>
          <a:lstStyle/>
          <a:p>
            <a:endParaRPr lang="en-US"/>
          </a:p>
        </p:txBody>
      </p:sp>
      <p:sp>
        <p:nvSpPr>
          <p:cNvPr id="165" name="Text 163"/>
          <p:cNvSpPr/>
          <p:nvPr/>
        </p:nvSpPr>
        <p:spPr>
          <a:xfrm>
            <a:off x="4203502" y="78966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66" name="Shape 164"/>
          <p:cNvSpPr/>
          <p:nvPr/>
        </p:nvSpPr>
        <p:spPr>
          <a:xfrm>
            <a:off x="6669881" y="7896671"/>
            <a:ext cx="2342555" cy="285750"/>
          </a:xfrm>
          <a:prstGeom prst="roundRect">
            <a:avLst>
              <a:gd name="adj" fmla="val 30000"/>
            </a:avLst>
          </a:prstGeom>
          <a:solidFill>
            <a:srgbClr val="ECC46A"/>
          </a:solidFill>
          <a:ln/>
        </p:spPr>
        <p:txBody>
          <a:bodyPr/>
          <a:lstStyle/>
          <a:p>
            <a:endParaRPr lang="en-US"/>
          </a:p>
        </p:txBody>
      </p:sp>
      <p:sp>
        <p:nvSpPr>
          <p:cNvPr id="167" name="Text 165"/>
          <p:cNvSpPr/>
          <p:nvPr/>
        </p:nvSpPr>
        <p:spPr>
          <a:xfrm>
            <a:off x="6631781" y="78966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3A2807"/>
                </a:solidFill>
                <a:latin typeface="Arial" pitchFamily="34" charset="0"/>
                <a:ea typeface="Arial" pitchFamily="34" charset="-122"/>
                <a:cs typeface="Arial" pitchFamily="34" charset="-120"/>
              </a:rPr>
              <a:t>LIM</a:t>
            </a:r>
            <a:endParaRPr lang="en-US" sz="1200" dirty="0"/>
          </a:p>
        </p:txBody>
      </p:sp>
      <p:sp>
        <p:nvSpPr>
          <p:cNvPr id="168" name="Shape 166"/>
          <p:cNvSpPr/>
          <p:nvPr/>
        </p:nvSpPr>
        <p:spPr>
          <a:xfrm>
            <a:off x="9098161" y="7896671"/>
            <a:ext cx="2342555" cy="285750"/>
          </a:xfrm>
          <a:prstGeom prst="roundRect">
            <a:avLst>
              <a:gd name="adj" fmla="val 30000"/>
            </a:avLst>
          </a:prstGeom>
          <a:solidFill>
            <a:srgbClr val="ECC46A"/>
          </a:solidFill>
          <a:ln/>
        </p:spPr>
        <p:txBody>
          <a:bodyPr/>
          <a:lstStyle/>
          <a:p>
            <a:endParaRPr lang="en-US"/>
          </a:p>
        </p:txBody>
      </p:sp>
      <p:sp>
        <p:nvSpPr>
          <p:cNvPr id="169" name="Text 167"/>
          <p:cNvSpPr/>
          <p:nvPr/>
        </p:nvSpPr>
        <p:spPr>
          <a:xfrm>
            <a:off x="9060061" y="78966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3A2807"/>
                </a:solidFill>
                <a:latin typeface="Arial" pitchFamily="34" charset="0"/>
                <a:ea typeface="Arial" pitchFamily="34" charset="-122"/>
                <a:cs typeface="Arial" pitchFamily="34" charset="-120"/>
              </a:rPr>
              <a:t>LIM</a:t>
            </a:r>
            <a:endParaRPr lang="en-US" sz="1200" dirty="0"/>
          </a:p>
        </p:txBody>
      </p:sp>
      <p:sp>
        <p:nvSpPr>
          <p:cNvPr id="170" name="Shape 168"/>
          <p:cNvSpPr/>
          <p:nvPr/>
        </p:nvSpPr>
        <p:spPr>
          <a:xfrm>
            <a:off x="11526441" y="7896671"/>
            <a:ext cx="2342555" cy="285750"/>
          </a:xfrm>
          <a:prstGeom prst="roundRect">
            <a:avLst>
              <a:gd name="adj" fmla="val 30000"/>
            </a:avLst>
          </a:prstGeom>
          <a:solidFill>
            <a:srgbClr val="0E8E6E"/>
          </a:solidFill>
          <a:ln/>
        </p:spPr>
        <p:txBody>
          <a:bodyPr/>
          <a:lstStyle/>
          <a:p>
            <a:endParaRPr lang="en-US"/>
          </a:p>
        </p:txBody>
      </p:sp>
      <p:sp>
        <p:nvSpPr>
          <p:cNvPr id="171" name="Text 169"/>
          <p:cNvSpPr/>
          <p:nvPr/>
        </p:nvSpPr>
        <p:spPr>
          <a:xfrm>
            <a:off x="11488341" y="78966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FFFFFF"/>
                </a:solidFill>
                <a:latin typeface="Arial" pitchFamily="34" charset="0"/>
                <a:ea typeface="Arial" pitchFamily="34" charset="-122"/>
                <a:cs typeface="Arial" pitchFamily="34" charset="-120"/>
              </a:rPr>
              <a:t>EXP</a:t>
            </a:r>
            <a:endParaRPr lang="en-US" sz="1200" dirty="0"/>
          </a:p>
        </p:txBody>
      </p:sp>
      <p:sp>
        <p:nvSpPr>
          <p:cNvPr id="172" name="Shape 170"/>
          <p:cNvSpPr/>
          <p:nvPr/>
        </p:nvSpPr>
        <p:spPr>
          <a:xfrm>
            <a:off x="13954720" y="7896671"/>
            <a:ext cx="2342555" cy="285750"/>
          </a:xfrm>
          <a:prstGeom prst="roundRect">
            <a:avLst>
              <a:gd name="adj" fmla="val 30000"/>
            </a:avLst>
          </a:prstGeom>
          <a:solidFill>
            <a:srgbClr val="ECC46A"/>
          </a:solidFill>
          <a:ln/>
        </p:spPr>
        <p:txBody>
          <a:bodyPr/>
          <a:lstStyle/>
          <a:p>
            <a:endParaRPr lang="en-US"/>
          </a:p>
        </p:txBody>
      </p:sp>
      <p:sp>
        <p:nvSpPr>
          <p:cNvPr id="173" name="Text 171"/>
          <p:cNvSpPr/>
          <p:nvPr/>
        </p:nvSpPr>
        <p:spPr>
          <a:xfrm>
            <a:off x="13916620" y="7896671"/>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3A2807"/>
                </a:solidFill>
                <a:latin typeface="Arial" pitchFamily="34" charset="0"/>
                <a:ea typeface="Arial" pitchFamily="34" charset="-122"/>
                <a:cs typeface="Arial" pitchFamily="34" charset="-120"/>
              </a:rPr>
              <a:t>LIM</a:t>
            </a:r>
            <a:endParaRPr lang="en-US" sz="1200" dirty="0"/>
          </a:p>
        </p:txBody>
      </p:sp>
      <p:sp>
        <p:nvSpPr>
          <p:cNvPr id="174" name="Shape 172"/>
          <p:cNvSpPr/>
          <p:nvPr/>
        </p:nvSpPr>
        <p:spPr>
          <a:xfrm>
            <a:off x="16383000" y="7896671"/>
            <a:ext cx="1028700" cy="285750"/>
          </a:xfrm>
          <a:prstGeom prst="roundRect">
            <a:avLst>
              <a:gd name="adj" fmla="val 30000"/>
            </a:avLst>
          </a:prstGeom>
          <a:solidFill>
            <a:srgbClr val="2B4684"/>
          </a:solidFill>
          <a:ln/>
        </p:spPr>
        <p:txBody>
          <a:bodyPr/>
          <a:lstStyle/>
          <a:p>
            <a:endParaRPr lang="en-US"/>
          </a:p>
        </p:txBody>
      </p:sp>
      <p:sp>
        <p:nvSpPr>
          <p:cNvPr id="175" name="Text 173"/>
          <p:cNvSpPr/>
          <p:nvPr/>
        </p:nvSpPr>
        <p:spPr>
          <a:xfrm>
            <a:off x="16344900" y="7896671"/>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FFFFFF"/>
                </a:solidFill>
                <a:latin typeface="Arial" pitchFamily="34" charset="0"/>
                <a:ea typeface="Arial" pitchFamily="34" charset="-122"/>
                <a:cs typeface="Arial" pitchFamily="34" charset="-120"/>
              </a:rPr>
              <a:t>1</a:t>
            </a:r>
            <a:endParaRPr lang="en-US" sz="1350" dirty="0"/>
          </a:p>
        </p:txBody>
      </p:sp>
      <p:sp>
        <p:nvSpPr>
          <p:cNvPr id="176" name="Text 174"/>
          <p:cNvSpPr/>
          <p:nvPr/>
        </p:nvSpPr>
        <p:spPr>
          <a:xfrm>
            <a:off x="876300" y="8220521"/>
            <a:ext cx="3244614" cy="388441"/>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Government, regulatory &amp; policy engagement</a:t>
            </a:r>
            <a:endParaRPr lang="en-US" sz="1200" dirty="0"/>
          </a:p>
        </p:txBody>
      </p:sp>
      <p:sp>
        <p:nvSpPr>
          <p:cNvPr id="177" name="Shape 175"/>
          <p:cNvSpPr/>
          <p:nvPr/>
        </p:nvSpPr>
        <p:spPr>
          <a:xfrm>
            <a:off x="4241602" y="8220521"/>
            <a:ext cx="2342555" cy="350341"/>
          </a:xfrm>
          <a:prstGeom prst="roundRect">
            <a:avLst>
              <a:gd name="adj" fmla="val 24469"/>
            </a:avLst>
          </a:prstGeom>
          <a:solidFill>
            <a:srgbClr val="5CC1A3"/>
          </a:solidFill>
          <a:ln/>
        </p:spPr>
        <p:txBody>
          <a:bodyPr/>
          <a:lstStyle/>
          <a:p>
            <a:endParaRPr lang="en-US"/>
          </a:p>
        </p:txBody>
      </p:sp>
      <p:sp>
        <p:nvSpPr>
          <p:cNvPr id="178" name="Text 176"/>
          <p:cNvSpPr/>
          <p:nvPr/>
        </p:nvSpPr>
        <p:spPr>
          <a:xfrm>
            <a:off x="4203502" y="8220521"/>
            <a:ext cx="2418755" cy="388441"/>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79" name="Shape 177"/>
          <p:cNvSpPr/>
          <p:nvPr/>
        </p:nvSpPr>
        <p:spPr>
          <a:xfrm>
            <a:off x="6669881" y="8220521"/>
            <a:ext cx="2342555" cy="350341"/>
          </a:xfrm>
          <a:prstGeom prst="roundRect">
            <a:avLst>
              <a:gd name="adj" fmla="val 24469"/>
            </a:avLst>
          </a:prstGeom>
          <a:solidFill>
            <a:srgbClr val="DCEFE8"/>
          </a:solidFill>
          <a:ln/>
        </p:spPr>
        <p:txBody>
          <a:bodyPr/>
          <a:lstStyle/>
          <a:p>
            <a:endParaRPr lang="en-US"/>
          </a:p>
        </p:txBody>
      </p:sp>
      <p:sp>
        <p:nvSpPr>
          <p:cNvPr id="180" name="Text 178"/>
          <p:cNvSpPr/>
          <p:nvPr/>
        </p:nvSpPr>
        <p:spPr>
          <a:xfrm>
            <a:off x="6631781" y="8220521"/>
            <a:ext cx="2418755" cy="388441"/>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181" name="Shape 179"/>
          <p:cNvSpPr/>
          <p:nvPr/>
        </p:nvSpPr>
        <p:spPr>
          <a:xfrm>
            <a:off x="9098161" y="8220521"/>
            <a:ext cx="2342555" cy="350341"/>
          </a:xfrm>
          <a:prstGeom prst="roundRect">
            <a:avLst>
              <a:gd name="adj" fmla="val 24469"/>
            </a:avLst>
          </a:prstGeom>
          <a:solidFill>
            <a:srgbClr val="5CC1A3"/>
          </a:solidFill>
          <a:ln/>
        </p:spPr>
        <p:txBody>
          <a:bodyPr/>
          <a:lstStyle/>
          <a:p>
            <a:endParaRPr lang="en-US"/>
          </a:p>
        </p:txBody>
      </p:sp>
      <p:sp>
        <p:nvSpPr>
          <p:cNvPr id="182" name="Text 180"/>
          <p:cNvSpPr/>
          <p:nvPr/>
        </p:nvSpPr>
        <p:spPr>
          <a:xfrm>
            <a:off x="9060061" y="8220521"/>
            <a:ext cx="2418755" cy="388441"/>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83" name="Shape 181"/>
          <p:cNvSpPr/>
          <p:nvPr/>
        </p:nvSpPr>
        <p:spPr>
          <a:xfrm>
            <a:off x="11526441" y="8220521"/>
            <a:ext cx="2342555" cy="350341"/>
          </a:xfrm>
          <a:prstGeom prst="roundRect">
            <a:avLst>
              <a:gd name="adj" fmla="val 24469"/>
            </a:avLst>
          </a:prstGeom>
          <a:solidFill>
            <a:srgbClr val="DCEFE8"/>
          </a:solidFill>
          <a:ln/>
        </p:spPr>
        <p:txBody>
          <a:bodyPr/>
          <a:lstStyle/>
          <a:p>
            <a:endParaRPr lang="en-US"/>
          </a:p>
        </p:txBody>
      </p:sp>
      <p:sp>
        <p:nvSpPr>
          <p:cNvPr id="184" name="Text 182"/>
          <p:cNvSpPr/>
          <p:nvPr/>
        </p:nvSpPr>
        <p:spPr>
          <a:xfrm>
            <a:off x="11488341" y="8220521"/>
            <a:ext cx="2418755" cy="388441"/>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185" name="Shape 183"/>
          <p:cNvSpPr/>
          <p:nvPr/>
        </p:nvSpPr>
        <p:spPr>
          <a:xfrm>
            <a:off x="13954720" y="8220521"/>
            <a:ext cx="2342555" cy="350341"/>
          </a:xfrm>
          <a:prstGeom prst="roundRect">
            <a:avLst>
              <a:gd name="adj" fmla="val 24469"/>
            </a:avLst>
          </a:prstGeom>
          <a:solidFill>
            <a:srgbClr val="5CC1A3"/>
          </a:solidFill>
          <a:ln/>
        </p:spPr>
        <p:txBody>
          <a:bodyPr/>
          <a:lstStyle/>
          <a:p>
            <a:endParaRPr lang="en-US"/>
          </a:p>
        </p:txBody>
      </p:sp>
      <p:sp>
        <p:nvSpPr>
          <p:cNvPr id="186" name="Text 184"/>
          <p:cNvSpPr/>
          <p:nvPr/>
        </p:nvSpPr>
        <p:spPr>
          <a:xfrm>
            <a:off x="13916620" y="8220521"/>
            <a:ext cx="2418755" cy="388441"/>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87" name="Shape 185"/>
          <p:cNvSpPr/>
          <p:nvPr/>
        </p:nvSpPr>
        <p:spPr>
          <a:xfrm>
            <a:off x="16383000" y="8220521"/>
            <a:ext cx="1028700" cy="350341"/>
          </a:xfrm>
          <a:prstGeom prst="roundRect">
            <a:avLst>
              <a:gd name="adj" fmla="val 24469"/>
            </a:avLst>
          </a:prstGeom>
          <a:solidFill>
            <a:srgbClr val="E3A32C"/>
          </a:solidFill>
          <a:ln/>
        </p:spPr>
        <p:txBody>
          <a:bodyPr/>
          <a:lstStyle/>
          <a:p>
            <a:endParaRPr lang="en-US"/>
          </a:p>
        </p:txBody>
      </p:sp>
      <p:sp>
        <p:nvSpPr>
          <p:cNvPr id="188" name="Text 186"/>
          <p:cNvSpPr/>
          <p:nvPr/>
        </p:nvSpPr>
        <p:spPr>
          <a:xfrm>
            <a:off x="16344900" y="8220521"/>
            <a:ext cx="1104900" cy="388441"/>
          </a:xfrm>
          <a:prstGeom prst="rect">
            <a:avLst/>
          </a:prstGeom>
          <a:noFill/>
          <a:ln/>
        </p:spPr>
        <p:txBody>
          <a:bodyPr wrap="square" lIns="25400" tIns="25400" rIns="25400" bIns="25400" rtlCol="0" anchor="ctr">
            <a:normAutofit/>
          </a:bodyPr>
          <a:lstStyle/>
          <a:p>
            <a:pPr marL="0" indent="0" algn="ctr">
              <a:buNone/>
            </a:pPr>
            <a:r>
              <a:rPr lang="en-US" sz="1350" b="1" dirty="0">
                <a:solidFill>
                  <a:srgbClr val="3A2807"/>
                </a:solidFill>
                <a:latin typeface="Arial" pitchFamily="34" charset="0"/>
                <a:ea typeface="Arial" pitchFamily="34" charset="-122"/>
                <a:cs typeface="Arial" pitchFamily="34" charset="-120"/>
              </a:rPr>
              <a:t>0</a:t>
            </a:r>
            <a:endParaRPr lang="en-US" sz="1350" dirty="0"/>
          </a:p>
        </p:txBody>
      </p:sp>
      <p:sp>
        <p:nvSpPr>
          <p:cNvPr id="189" name="Text 187"/>
          <p:cNvSpPr/>
          <p:nvPr/>
        </p:nvSpPr>
        <p:spPr>
          <a:xfrm>
            <a:off x="876300" y="8608963"/>
            <a:ext cx="3244614" cy="323850"/>
          </a:xfrm>
          <a:prstGeom prst="rect">
            <a:avLst/>
          </a:prstGeom>
          <a:noFill/>
          <a:ln/>
        </p:spPr>
        <p:txBody>
          <a:bodyPr wrap="square" lIns="25400" tIns="25400" rIns="25400" bIns="25400" rtlCol="0" anchor="ctr">
            <a:normAutofit/>
          </a:bodyPr>
          <a:lstStyle/>
          <a:p>
            <a:pPr marL="0" indent="0" algn="l">
              <a:lnSpc>
                <a:spcPct val="115000"/>
              </a:lnSpc>
              <a:buNone/>
            </a:pPr>
            <a:r>
              <a:rPr lang="en-US" sz="1200" b="1" dirty="0">
                <a:solidFill>
                  <a:srgbClr val="DBE4F5"/>
                </a:solidFill>
                <a:latin typeface="Arial" pitchFamily="34" charset="0"/>
                <a:ea typeface="Arial" pitchFamily="34" charset="-122"/>
                <a:cs typeface="Arial" pitchFamily="34" charset="-120"/>
              </a:rPr>
              <a:t>Talent, culture &amp; leadership</a:t>
            </a:r>
            <a:endParaRPr lang="en-US" sz="1200" dirty="0"/>
          </a:p>
        </p:txBody>
      </p:sp>
      <p:sp>
        <p:nvSpPr>
          <p:cNvPr id="190" name="Shape 188"/>
          <p:cNvSpPr/>
          <p:nvPr/>
        </p:nvSpPr>
        <p:spPr>
          <a:xfrm>
            <a:off x="4241602" y="8608963"/>
            <a:ext cx="2342555" cy="285750"/>
          </a:xfrm>
          <a:prstGeom prst="roundRect">
            <a:avLst>
              <a:gd name="adj" fmla="val 30000"/>
            </a:avLst>
          </a:prstGeom>
          <a:solidFill>
            <a:srgbClr val="DCEFE8"/>
          </a:solidFill>
          <a:ln/>
        </p:spPr>
        <p:txBody>
          <a:bodyPr/>
          <a:lstStyle/>
          <a:p>
            <a:endParaRPr lang="en-US"/>
          </a:p>
        </p:txBody>
      </p:sp>
      <p:sp>
        <p:nvSpPr>
          <p:cNvPr id="191" name="Text 189"/>
          <p:cNvSpPr/>
          <p:nvPr/>
        </p:nvSpPr>
        <p:spPr>
          <a:xfrm>
            <a:off x="4203502" y="8608963"/>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16463A"/>
                </a:solidFill>
                <a:latin typeface="Arial" pitchFamily="34" charset="0"/>
                <a:ea typeface="Arial" pitchFamily="34" charset="-122"/>
                <a:cs typeface="Arial" pitchFamily="34" charset="-120"/>
              </a:rPr>
              <a:t>GEN</a:t>
            </a:r>
            <a:endParaRPr lang="en-US" sz="1200" dirty="0"/>
          </a:p>
        </p:txBody>
      </p:sp>
      <p:sp>
        <p:nvSpPr>
          <p:cNvPr id="192" name="Shape 190"/>
          <p:cNvSpPr/>
          <p:nvPr/>
        </p:nvSpPr>
        <p:spPr>
          <a:xfrm>
            <a:off x="6669881" y="8608963"/>
            <a:ext cx="2342555" cy="285750"/>
          </a:xfrm>
          <a:prstGeom prst="roundRect">
            <a:avLst>
              <a:gd name="adj" fmla="val 30000"/>
            </a:avLst>
          </a:prstGeom>
          <a:solidFill>
            <a:srgbClr val="ECC46A"/>
          </a:solidFill>
          <a:ln/>
        </p:spPr>
        <p:txBody>
          <a:bodyPr/>
          <a:lstStyle/>
          <a:p>
            <a:endParaRPr lang="en-US"/>
          </a:p>
        </p:txBody>
      </p:sp>
      <p:sp>
        <p:nvSpPr>
          <p:cNvPr id="193" name="Text 191"/>
          <p:cNvSpPr/>
          <p:nvPr/>
        </p:nvSpPr>
        <p:spPr>
          <a:xfrm>
            <a:off x="6631781" y="8608963"/>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3A2807"/>
                </a:solidFill>
                <a:latin typeface="Arial" pitchFamily="34" charset="0"/>
                <a:ea typeface="Arial" pitchFamily="34" charset="-122"/>
                <a:cs typeface="Arial" pitchFamily="34" charset="-120"/>
              </a:rPr>
              <a:t>LIM</a:t>
            </a:r>
            <a:endParaRPr lang="en-US" sz="1200" dirty="0"/>
          </a:p>
        </p:txBody>
      </p:sp>
      <p:sp>
        <p:nvSpPr>
          <p:cNvPr id="194" name="Shape 192"/>
          <p:cNvSpPr/>
          <p:nvPr/>
        </p:nvSpPr>
        <p:spPr>
          <a:xfrm>
            <a:off x="9098161" y="8608963"/>
            <a:ext cx="2342555" cy="285750"/>
          </a:xfrm>
          <a:prstGeom prst="roundRect">
            <a:avLst>
              <a:gd name="adj" fmla="val 30000"/>
            </a:avLst>
          </a:prstGeom>
          <a:solidFill>
            <a:srgbClr val="5CC1A3"/>
          </a:solidFill>
          <a:ln/>
        </p:spPr>
        <p:txBody>
          <a:bodyPr/>
          <a:lstStyle/>
          <a:p>
            <a:endParaRPr lang="en-US"/>
          </a:p>
        </p:txBody>
      </p:sp>
      <p:sp>
        <p:nvSpPr>
          <p:cNvPr id="195" name="Text 193"/>
          <p:cNvSpPr/>
          <p:nvPr/>
        </p:nvSpPr>
        <p:spPr>
          <a:xfrm>
            <a:off x="9060061" y="8608963"/>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96" name="Shape 194"/>
          <p:cNvSpPr/>
          <p:nvPr/>
        </p:nvSpPr>
        <p:spPr>
          <a:xfrm>
            <a:off x="11526441" y="8608963"/>
            <a:ext cx="2342555" cy="285750"/>
          </a:xfrm>
          <a:prstGeom prst="roundRect">
            <a:avLst>
              <a:gd name="adj" fmla="val 30000"/>
            </a:avLst>
          </a:prstGeom>
          <a:solidFill>
            <a:srgbClr val="5CC1A3"/>
          </a:solidFill>
          <a:ln/>
        </p:spPr>
        <p:txBody>
          <a:bodyPr/>
          <a:lstStyle/>
          <a:p>
            <a:endParaRPr lang="en-US"/>
          </a:p>
        </p:txBody>
      </p:sp>
      <p:sp>
        <p:nvSpPr>
          <p:cNvPr id="197" name="Text 195"/>
          <p:cNvSpPr/>
          <p:nvPr/>
        </p:nvSpPr>
        <p:spPr>
          <a:xfrm>
            <a:off x="11488341" y="8608963"/>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198" name="Shape 196"/>
          <p:cNvSpPr/>
          <p:nvPr/>
        </p:nvSpPr>
        <p:spPr>
          <a:xfrm>
            <a:off x="13954720" y="8608963"/>
            <a:ext cx="2342555" cy="285750"/>
          </a:xfrm>
          <a:prstGeom prst="roundRect">
            <a:avLst>
              <a:gd name="adj" fmla="val 30000"/>
            </a:avLst>
          </a:prstGeom>
          <a:solidFill>
            <a:srgbClr val="5CC1A3"/>
          </a:solidFill>
          <a:ln/>
        </p:spPr>
        <p:txBody>
          <a:bodyPr/>
          <a:lstStyle/>
          <a:p>
            <a:endParaRPr lang="en-US"/>
          </a:p>
        </p:txBody>
      </p:sp>
      <p:sp>
        <p:nvSpPr>
          <p:cNvPr id="199" name="Text 197"/>
          <p:cNvSpPr/>
          <p:nvPr/>
        </p:nvSpPr>
        <p:spPr>
          <a:xfrm>
            <a:off x="13916620" y="8608963"/>
            <a:ext cx="2418755" cy="323850"/>
          </a:xfrm>
          <a:prstGeom prst="rect">
            <a:avLst/>
          </a:prstGeom>
          <a:noFill/>
          <a:ln/>
        </p:spPr>
        <p:txBody>
          <a:bodyPr wrap="square" lIns="25400" tIns="25400" rIns="25400" bIns="25400" rtlCol="0" anchor="ctr">
            <a:normAutofit/>
          </a:bodyPr>
          <a:lstStyle/>
          <a:p>
            <a:pPr marL="0" indent="0" algn="ctr">
              <a:buNone/>
            </a:pPr>
            <a:r>
              <a:rPr lang="en-US" sz="1200" b="1" kern="0" spc="60" dirty="0">
                <a:solidFill>
                  <a:srgbClr val="06291F"/>
                </a:solidFill>
                <a:latin typeface="Arial" pitchFamily="34" charset="0"/>
                <a:ea typeface="Arial" pitchFamily="34" charset="-122"/>
                <a:cs typeface="Arial" pitchFamily="34" charset="-120"/>
              </a:rPr>
              <a:t>ADV</a:t>
            </a:r>
            <a:endParaRPr lang="en-US" sz="1200" dirty="0"/>
          </a:p>
        </p:txBody>
      </p:sp>
      <p:sp>
        <p:nvSpPr>
          <p:cNvPr id="200" name="Shape 198"/>
          <p:cNvSpPr/>
          <p:nvPr/>
        </p:nvSpPr>
        <p:spPr>
          <a:xfrm>
            <a:off x="16383000" y="8608963"/>
            <a:ext cx="1028700" cy="285750"/>
          </a:xfrm>
          <a:prstGeom prst="roundRect">
            <a:avLst>
              <a:gd name="adj" fmla="val 30000"/>
            </a:avLst>
          </a:prstGeom>
          <a:solidFill>
            <a:srgbClr val="E3A32C"/>
          </a:solidFill>
          <a:ln/>
        </p:spPr>
        <p:txBody>
          <a:bodyPr/>
          <a:lstStyle/>
          <a:p>
            <a:endParaRPr lang="en-US"/>
          </a:p>
        </p:txBody>
      </p:sp>
      <p:sp>
        <p:nvSpPr>
          <p:cNvPr id="201" name="Text 199"/>
          <p:cNvSpPr/>
          <p:nvPr/>
        </p:nvSpPr>
        <p:spPr>
          <a:xfrm>
            <a:off x="16344900" y="8608963"/>
            <a:ext cx="1104900" cy="323850"/>
          </a:xfrm>
          <a:prstGeom prst="rect">
            <a:avLst/>
          </a:prstGeom>
          <a:noFill/>
          <a:ln/>
        </p:spPr>
        <p:txBody>
          <a:bodyPr wrap="square" lIns="25400" tIns="25400" rIns="25400" bIns="25400" rtlCol="0" anchor="ctr">
            <a:normAutofit/>
          </a:bodyPr>
          <a:lstStyle/>
          <a:p>
            <a:pPr marL="0" indent="0" algn="ctr">
              <a:buNone/>
            </a:pPr>
            <a:r>
              <a:rPr lang="en-US" sz="1350" b="1" dirty="0">
                <a:solidFill>
                  <a:srgbClr val="3A2807"/>
                </a:solidFill>
                <a:latin typeface="Arial" pitchFamily="34" charset="0"/>
                <a:ea typeface="Arial" pitchFamily="34" charset="-122"/>
                <a:cs typeface="Arial" pitchFamily="34" charset="-120"/>
              </a:rPr>
              <a:t>0</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7FA"/>
        </a:solidFill>
        <a:effectLst/>
      </p:bgPr>
    </p:bg>
    <p:spTree>
      <p:nvGrpSpPr>
        <p:cNvPr id="1" name=""/>
        <p:cNvGrpSpPr/>
        <p:nvPr/>
      </p:nvGrpSpPr>
      <p:grpSpPr>
        <a:xfrm>
          <a:off x="0" y="0"/>
          <a:ext cx="0" cy="0"/>
          <a:chOff x="0" y="0"/>
          <a:chExt cx="0" cy="0"/>
        </a:xfrm>
      </p:grpSpPr>
      <p:sp>
        <p:nvSpPr>
          <p:cNvPr id="2" name="Text 0"/>
          <p:cNvSpPr/>
          <p:nvPr/>
        </p:nvSpPr>
        <p:spPr>
          <a:xfrm>
            <a:off x="876300" y="704850"/>
            <a:ext cx="18188940" cy="333375"/>
          </a:xfrm>
          <a:prstGeom prst="rect">
            <a:avLst/>
          </a:prstGeom>
          <a:noFill/>
          <a:ln/>
        </p:spPr>
        <p:txBody>
          <a:bodyPr wrap="square" lIns="25400" tIns="25400" rIns="25400" bIns="25400" rtlCol="0" anchor="t">
            <a:normAutofit/>
          </a:bodyPr>
          <a:lstStyle/>
          <a:p>
            <a:pPr marL="0" indent="0" algn="l">
              <a:buNone/>
            </a:pPr>
            <a:r>
              <a:rPr lang="en-US" sz="1575" b="1" kern="0" spc="315" dirty="0">
                <a:solidFill>
                  <a:srgbClr val="399DE2"/>
                </a:solidFill>
                <a:latin typeface="Arial" pitchFamily="34" charset="0"/>
                <a:ea typeface="Arial" pitchFamily="34" charset="-122"/>
                <a:cs typeface="Arial" pitchFamily="34" charset="-120"/>
              </a:rPr>
              <a:t>MODULE 3 · HOW IT WORKS</a:t>
            </a:r>
            <a:endParaRPr lang="en-US" sz="1575" dirty="0"/>
          </a:p>
        </p:txBody>
      </p:sp>
      <p:sp>
        <p:nvSpPr>
          <p:cNvPr id="3" name="Text 1"/>
          <p:cNvSpPr/>
          <p:nvPr/>
        </p:nvSpPr>
        <p:spPr>
          <a:xfrm>
            <a:off x="876300" y="1133475"/>
            <a:ext cx="18188940" cy="762000"/>
          </a:xfrm>
          <a:prstGeom prst="rect">
            <a:avLst/>
          </a:prstGeom>
          <a:noFill/>
          <a:ln/>
        </p:spPr>
        <p:txBody>
          <a:bodyPr wrap="square" lIns="25400" tIns="25400" rIns="25400" bIns="25400" rtlCol="0" anchor="t">
            <a:normAutofit/>
          </a:bodyPr>
          <a:lstStyle/>
          <a:p>
            <a:pPr marL="0" indent="0" algn="l">
              <a:buNone/>
            </a:pPr>
            <a:r>
              <a:rPr lang="en-US" sz="3750" b="1" dirty="0">
                <a:solidFill>
                  <a:srgbClr val="192B59"/>
                </a:solidFill>
                <a:latin typeface="Arial" pitchFamily="34" charset="0"/>
                <a:ea typeface="Arial" pitchFamily="34" charset="-122"/>
                <a:cs typeface="Arial" pitchFamily="34" charset="-120"/>
              </a:rPr>
              <a:t>Executive Peer Review</a:t>
            </a:r>
            <a:endParaRPr lang="en-US" sz="3750" dirty="0"/>
          </a:p>
        </p:txBody>
      </p:sp>
      <p:sp>
        <p:nvSpPr>
          <p:cNvPr id="4" name="Text 2"/>
          <p:cNvSpPr/>
          <p:nvPr/>
        </p:nvSpPr>
        <p:spPr>
          <a:xfrm>
            <a:off x="876300" y="2238375"/>
            <a:ext cx="8001740" cy="1164134"/>
          </a:xfrm>
          <a:prstGeom prst="rect">
            <a:avLst/>
          </a:prstGeom>
          <a:noFill/>
          <a:ln/>
        </p:spPr>
        <p:txBody>
          <a:bodyPr wrap="square" lIns="25400" tIns="25400" rIns="25400" bIns="25400" rtlCol="0" anchor="t">
            <a:normAutofit/>
          </a:bodyPr>
          <a:lstStyle/>
          <a:p>
            <a:pPr marL="0" indent="0" algn="l">
              <a:lnSpc>
                <a:spcPct val="146000"/>
              </a:lnSpc>
              <a:buNone/>
            </a:pPr>
            <a:r>
              <a:rPr lang="en-US" sz="2025" dirty="0">
                <a:solidFill>
                  <a:srgbClr val="33425F"/>
                </a:solidFill>
                <a:latin typeface="Arial" pitchFamily="34" charset="0"/>
                <a:ea typeface="Arial" pitchFamily="34" charset="-122"/>
                <a:cs typeface="Arial" pitchFamily="34" charset="-120"/>
              </a:rPr>
              <a:t>Individual, multi-perspective feedback on how each executive enables or blocks the team's ability to execute, drawn from the peers who work alongside them.</a:t>
            </a:r>
            <a:endParaRPr lang="en-US" sz="2025" dirty="0"/>
          </a:p>
        </p:txBody>
      </p:sp>
      <p:sp>
        <p:nvSpPr>
          <p:cNvPr id="5" name="Text 3"/>
          <p:cNvSpPr/>
          <p:nvPr/>
        </p:nvSpPr>
        <p:spPr>
          <a:xfrm>
            <a:off x="876300" y="3726359"/>
            <a:ext cx="4063142"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STEP 1</a:t>
            </a:r>
            <a:endParaRPr lang="en-US" sz="1125" dirty="0"/>
          </a:p>
        </p:txBody>
      </p:sp>
      <p:sp>
        <p:nvSpPr>
          <p:cNvPr id="6" name="Text 4"/>
          <p:cNvSpPr/>
          <p:nvPr/>
        </p:nvSpPr>
        <p:spPr>
          <a:xfrm>
            <a:off x="876300" y="4021634"/>
            <a:ext cx="3804578" cy="629543"/>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Self-evaluation provides for greater self-awareness</a:t>
            </a:r>
            <a:endParaRPr lang="en-US" sz="1725" dirty="0"/>
          </a:p>
        </p:txBody>
      </p:sp>
      <p:sp>
        <p:nvSpPr>
          <p:cNvPr id="7" name="Text 5"/>
          <p:cNvSpPr/>
          <p:nvPr/>
        </p:nvSpPr>
        <p:spPr>
          <a:xfrm>
            <a:off x="4951065" y="3726359"/>
            <a:ext cx="4063305"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STEP 2</a:t>
            </a:r>
            <a:endParaRPr lang="en-US" sz="1125" dirty="0"/>
          </a:p>
        </p:txBody>
      </p:sp>
      <p:sp>
        <p:nvSpPr>
          <p:cNvPr id="8" name="Text 6"/>
          <p:cNvSpPr/>
          <p:nvPr/>
        </p:nvSpPr>
        <p:spPr>
          <a:xfrm>
            <a:off x="4951065" y="4021634"/>
            <a:ext cx="4063305" cy="333821"/>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Anonymous feedback from peers</a:t>
            </a:r>
            <a:endParaRPr lang="en-US" sz="1725" dirty="0"/>
          </a:p>
        </p:txBody>
      </p:sp>
      <p:sp>
        <p:nvSpPr>
          <p:cNvPr id="9" name="Text 7"/>
          <p:cNvSpPr/>
          <p:nvPr/>
        </p:nvSpPr>
        <p:spPr>
          <a:xfrm>
            <a:off x="876300" y="4860727"/>
            <a:ext cx="4063142"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TIME</a:t>
            </a:r>
            <a:endParaRPr lang="en-US" sz="1125" dirty="0"/>
          </a:p>
        </p:txBody>
      </p:sp>
      <p:sp>
        <p:nvSpPr>
          <p:cNvPr id="10" name="Text 8"/>
          <p:cNvSpPr/>
          <p:nvPr/>
        </p:nvSpPr>
        <p:spPr>
          <a:xfrm>
            <a:off x="876300" y="5156002"/>
            <a:ext cx="4063142" cy="333821"/>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~5–8 minutes per executive</a:t>
            </a:r>
            <a:endParaRPr lang="en-US" sz="1725" dirty="0"/>
          </a:p>
        </p:txBody>
      </p:sp>
      <p:sp>
        <p:nvSpPr>
          <p:cNvPr id="11" name="Text 9"/>
          <p:cNvSpPr/>
          <p:nvPr/>
        </p:nvSpPr>
        <p:spPr>
          <a:xfrm>
            <a:off x="4951065" y="4860727"/>
            <a:ext cx="4063305"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399DE2"/>
                </a:solidFill>
                <a:latin typeface="Arial" pitchFamily="34" charset="0"/>
                <a:ea typeface="Arial" pitchFamily="34" charset="-122"/>
                <a:cs typeface="Arial" pitchFamily="34" charset="-120"/>
              </a:rPr>
              <a:t>OUTPUT</a:t>
            </a:r>
            <a:endParaRPr lang="en-US" sz="1125" dirty="0"/>
          </a:p>
        </p:txBody>
      </p:sp>
      <p:sp>
        <p:nvSpPr>
          <p:cNvPr id="12" name="Text 10"/>
          <p:cNvSpPr/>
          <p:nvPr/>
        </p:nvSpPr>
        <p:spPr>
          <a:xfrm>
            <a:off x="4951065" y="5156002"/>
            <a:ext cx="3804731" cy="629543"/>
          </a:xfrm>
          <a:prstGeom prst="rect">
            <a:avLst/>
          </a:prstGeom>
          <a:noFill/>
          <a:ln/>
        </p:spPr>
        <p:txBody>
          <a:bodyPr wrap="square" lIns="25400" tIns="25400" rIns="25400" bIns="25400" rtlCol="0" anchor="t">
            <a:normAutofit/>
          </a:bodyPr>
          <a:lstStyle/>
          <a:p>
            <a:pPr marL="0" indent="0" algn="l">
              <a:lnSpc>
                <a:spcPct val="135000"/>
              </a:lnSpc>
              <a:buNone/>
            </a:pPr>
            <a:r>
              <a:rPr lang="en-US" sz="1725" dirty="0">
                <a:solidFill>
                  <a:srgbClr val="192B59"/>
                </a:solidFill>
                <a:latin typeface="Arial" pitchFamily="34" charset="0"/>
                <a:ea typeface="Arial" pitchFamily="34" charset="-122"/>
                <a:cs typeface="Arial" pitchFamily="34" charset="-120"/>
              </a:rPr>
              <a:t>Individual profile · Self-vs-peer gaps · Aggregate reporting available</a:t>
            </a:r>
            <a:endParaRPr lang="en-US" sz="1725" dirty="0"/>
          </a:p>
        </p:txBody>
      </p:sp>
      <p:sp>
        <p:nvSpPr>
          <p:cNvPr id="13" name="Shape 11"/>
          <p:cNvSpPr/>
          <p:nvPr/>
        </p:nvSpPr>
        <p:spPr>
          <a:xfrm>
            <a:off x="9254579" y="2238375"/>
            <a:ext cx="8157121" cy="7458075"/>
          </a:xfrm>
          <a:prstGeom prst="roundRect">
            <a:avLst>
              <a:gd name="adj" fmla="val 1788"/>
            </a:avLst>
          </a:prstGeom>
          <a:solidFill>
            <a:srgbClr val="FFFFFF"/>
          </a:solidFill>
          <a:ln w="9525">
            <a:solidFill>
              <a:srgbClr val="E2E8F2"/>
            </a:solidFill>
            <a:prstDash val="solid"/>
          </a:ln>
          <a:effectLst>
            <a:outerShdw blurRad="28575" dist="9525" dir="5400000" algn="bl" rotWithShape="0">
              <a:srgbClr val="192B59">
                <a:alpha val="6000"/>
              </a:srgbClr>
            </a:outerShdw>
          </a:effectLst>
        </p:spPr>
        <p:txBody>
          <a:bodyPr/>
          <a:lstStyle/>
          <a:p>
            <a:endParaRPr lang="en-US"/>
          </a:p>
        </p:txBody>
      </p:sp>
      <p:sp>
        <p:nvSpPr>
          <p:cNvPr id="14" name="Text 12"/>
          <p:cNvSpPr/>
          <p:nvPr/>
        </p:nvSpPr>
        <p:spPr>
          <a:xfrm>
            <a:off x="9607004" y="2571750"/>
            <a:ext cx="8197498" cy="257175"/>
          </a:xfrm>
          <a:prstGeom prst="rect">
            <a:avLst/>
          </a:prstGeom>
          <a:noFill/>
          <a:ln/>
        </p:spPr>
        <p:txBody>
          <a:bodyPr wrap="square" lIns="25400" tIns="25400" rIns="25400" bIns="25400" rtlCol="0" anchor="t">
            <a:normAutofit/>
          </a:bodyPr>
          <a:lstStyle/>
          <a:p>
            <a:pPr marL="0" indent="0" algn="l">
              <a:buNone/>
            </a:pPr>
            <a:r>
              <a:rPr lang="en-US" sz="1125" b="1" kern="0" spc="113" dirty="0">
                <a:solidFill>
                  <a:srgbClr val="56678C"/>
                </a:solidFill>
                <a:latin typeface="Arial" pitchFamily="34" charset="0"/>
                <a:ea typeface="Arial" pitchFamily="34" charset="-122"/>
                <a:cs typeface="Arial" pitchFamily="34" charset="-120"/>
              </a:rPr>
              <a:t>WHAT IT MEASURES · THREE DOMAINS</a:t>
            </a:r>
            <a:endParaRPr lang="en-US" sz="1125" dirty="0"/>
          </a:p>
        </p:txBody>
      </p:sp>
      <p:sp>
        <p:nvSpPr>
          <p:cNvPr id="15" name="Text 13"/>
          <p:cNvSpPr/>
          <p:nvPr/>
        </p:nvSpPr>
        <p:spPr>
          <a:xfrm>
            <a:off x="9607004" y="3009900"/>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4361EE"/>
                </a:solidFill>
                <a:latin typeface="Arial" pitchFamily="34" charset="0"/>
                <a:ea typeface="Arial" pitchFamily="34" charset="-122"/>
                <a:cs typeface="Arial" pitchFamily="34" charset="-120"/>
              </a:rPr>
              <a:t>1</a:t>
            </a:r>
            <a:endParaRPr lang="en-US" sz="1350" dirty="0"/>
          </a:p>
        </p:txBody>
      </p:sp>
      <p:sp>
        <p:nvSpPr>
          <p:cNvPr id="16" name="Text 14"/>
          <p:cNvSpPr/>
          <p:nvPr/>
        </p:nvSpPr>
        <p:spPr>
          <a:xfrm>
            <a:off x="9988004" y="3000375"/>
            <a:ext cx="7283409" cy="495300"/>
          </a:xfrm>
          <a:prstGeom prst="rect">
            <a:avLst/>
          </a:prstGeom>
          <a:noFill/>
          <a:ln/>
        </p:spPr>
        <p:txBody>
          <a:bodyPr wrap="square" lIns="25400" tIns="25400" rIns="25400" bIns="25400" rtlCol="0" anchor="t">
            <a:normAutofit/>
          </a:bodyPr>
          <a:lstStyle/>
          <a:p>
            <a:pPr marL="0" indent="0" algn="l">
              <a:buNone/>
            </a:pPr>
            <a:r>
              <a:rPr lang="en-US" sz="1650" b="1" dirty="0">
                <a:solidFill>
                  <a:srgbClr val="192B59"/>
                </a:solidFill>
                <a:latin typeface="Arial" pitchFamily="34" charset="0"/>
                <a:ea typeface="Arial" pitchFamily="34" charset="-122"/>
                <a:cs typeface="Arial" pitchFamily="34" charset="-120"/>
              </a:rPr>
              <a:t>Strategic Leadership &amp; Results </a:t>
            </a:r>
            <a:r>
              <a:rPr lang="en-US" sz="1425" dirty="0">
                <a:solidFill>
                  <a:srgbClr val="56678C"/>
                </a:solidFill>
                <a:latin typeface="Arial" pitchFamily="34" charset="0"/>
                <a:ea typeface="Arial" pitchFamily="34" charset="-122"/>
                <a:cs typeface="Arial" pitchFamily="34" charset="-120"/>
              </a:rPr>
              <a:t>— strategic thinking, enterprise focus and drive for outcomes</a:t>
            </a:r>
            <a:endParaRPr lang="en-US" sz="1200" dirty="0"/>
          </a:p>
        </p:txBody>
      </p:sp>
      <p:sp>
        <p:nvSpPr>
          <p:cNvPr id="17" name="Text 15"/>
          <p:cNvSpPr/>
          <p:nvPr/>
        </p:nvSpPr>
        <p:spPr>
          <a:xfrm>
            <a:off x="9607004" y="3676650"/>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4361EE"/>
                </a:solidFill>
                <a:latin typeface="Arial" pitchFamily="34" charset="0"/>
                <a:ea typeface="Arial" pitchFamily="34" charset="-122"/>
                <a:cs typeface="Arial" pitchFamily="34" charset="-120"/>
              </a:rPr>
              <a:t>2</a:t>
            </a:r>
            <a:endParaRPr lang="en-US" sz="1350" dirty="0"/>
          </a:p>
        </p:txBody>
      </p:sp>
      <p:sp>
        <p:nvSpPr>
          <p:cNvPr id="18" name="Text 16"/>
          <p:cNvSpPr/>
          <p:nvPr/>
        </p:nvSpPr>
        <p:spPr>
          <a:xfrm>
            <a:off x="9988004" y="3667125"/>
            <a:ext cx="7283409" cy="495300"/>
          </a:xfrm>
          <a:prstGeom prst="rect">
            <a:avLst/>
          </a:prstGeom>
          <a:noFill/>
          <a:ln/>
        </p:spPr>
        <p:txBody>
          <a:bodyPr wrap="square" lIns="25400" tIns="25400" rIns="25400" bIns="25400" rtlCol="0" anchor="t">
            <a:normAutofit/>
          </a:bodyPr>
          <a:lstStyle/>
          <a:p>
            <a:pPr marL="0" indent="0" algn="l">
              <a:buNone/>
            </a:pPr>
            <a:r>
              <a:rPr lang="en-US" sz="1650" b="1" dirty="0">
                <a:solidFill>
                  <a:srgbClr val="192B59"/>
                </a:solidFill>
                <a:latin typeface="Arial" pitchFamily="34" charset="0"/>
                <a:ea typeface="Arial" pitchFamily="34" charset="-122"/>
                <a:cs typeface="Arial" pitchFamily="34" charset="-120"/>
              </a:rPr>
              <a:t>Leading People &amp; Building Capability </a:t>
            </a:r>
            <a:r>
              <a:rPr lang="en-US" sz="1425" dirty="0">
                <a:solidFill>
                  <a:srgbClr val="56678C"/>
                </a:solidFill>
                <a:latin typeface="Arial" pitchFamily="34" charset="0"/>
                <a:ea typeface="Arial" pitchFamily="34" charset="-122"/>
                <a:cs typeface="Arial" pitchFamily="34" charset="-120"/>
              </a:rPr>
              <a:t>— developing talent, holding standards, building bench</a:t>
            </a:r>
            <a:endParaRPr lang="en-US" sz="1200" dirty="0"/>
          </a:p>
        </p:txBody>
      </p:sp>
      <p:sp>
        <p:nvSpPr>
          <p:cNvPr id="19" name="Text 17"/>
          <p:cNvSpPr/>
          <p:nvPr/>
        </p:nvSpPr>
        <p:spPr>
          <a:xfrm>
            <a:off x="9607004" y="4343400"/>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4361EE"/>
                </a:solidFill>
                <a:latin typeface="Arial" pitchFamily="34" charset="0"/>
                <a:ea typeface="Arial" pitchFamily="34" charset="-122"/>
                <a:cs typeface="Arial" pitchFamily="34" charset="-120"/>
              </a:rPr>
              <a:t>3</a:t>
            </a:r>
            <a:endParaRPr lang="en-US" sz="1350" dirty="0"/>
          </a:p>
        </p:txBody>
      </p:sp>
      <p:sp>
        <p:nvSpPr>
          <p:cNvPr id="20" name="Text 18"/>
          <p:cNvSpPr/>
          <p:nvPr/>
        </p:nvSpPr>
        <p:spPr>
          <a:xfrm>
            <a:off x="9988004" y="4333875"/>
            <a:ext cx="7283409" cy="495300"/>
          </a:xfrm>
          <a:prstGeom prst="rect">
            <a:avLst/>
          </a:prstGeom>
          <a:noFill/>
          <a:ln/>
        </p:spPr>
        <p:txBody>
          <a:bodyPr wrap="square" lIns="25400" tIns="25400" rIns="25400" bIns="25400" rtlCol="0" anchor="t">
            <a:normAutofit/>
          </a:bodyPr>
          <a:lstStyle/>
          <a:p>
            <a:pPr marL="0" indent="0" algn="l">
              <a:buNone/>
            </a:pPr>
            <a:r>
              <a:rPr lang="en-US" sz="1650" b="1" dirty="0">
                <a:solidFill>
                  <a:srgbClr val="192B59"/>
                </a:solidFill>
                <a:latin typeface="Arial" pitchFamily="34" charset="0"/>
                <a:ea typeface="Arial" pitchFamily="34" charset="-122"/>
                <a:cs typeface="Arial" pitchFamily="34" charset="-120"/>
              </a:rPr>
              <a:t>Enterprise Contribution &amp; Collaboration </a:t>
            </a:r>
            <a:r>
              <a:rPr lang="en-US" sz="1425" dirty="0">
                <a:solidFill>
                  <a:srgbClr val="56678C"/>
                </a:solidFill>
                <a:latin typeface="Arial" pitchFamily="34" charset="0"/>
                <a:ea typeface="Arial" pitchFamily="34" charset="-122"/>
                <a:cs typeface="Arial" pitchFamily="34" charset="-120"/>
              </a:rPr>
              <a:t>— strengthening the whole team, not just one function</a:t>
            </a:r>
            <a:endParaRPr lang="en-US" sz="1200" dirty="0"/>
          </a:p>
        </p:txBody>
      </p:sp>
      <p:sp>
        <p:nvSpPr>
          <p:cNvPr id="21" name="Text 19"/>
          <p:cNvSpPr/>
          <p:nvPr/>
        </p:nvSpPr>
        <p:spPr>
          <a:xfrm>
            <a:off x="9607004" y="5010150"/>
            <a:ext cx="304800" cy="295275"/>
          </a:xfrm>
          <a:prstGeom prst="rect">
            <a:avLst/>
          </a:prstGeom>
          <a:noFill/>
          <a:ln/>
        </p:spPr>
        <p:txBody>
          <a:bodyPr wrap="square" lIns="25400" tIns="25400" rIns="25400" bIns="25400" rtlCol="0" anchor="t">
            <a:normAutofit/>
          </a:bodyPr>
          <a:lstStyle/>
          <a:p>
            <a:pPr marL="0" indent="0" algn="l">
              <a:buNone/>
            </a:pPr>
            <a:r>
              <a:rPr lang="en-US" sz="1350" b="1" dirty="0">
                <a:solidFill>
                  <a:srgbClr val="56678C"/>
                </a:solidFill>
                <a:latin typeface="Arial" pitchFamily="34" charset="0"/>
                <a:ea typeface="Arial" pitchFamily="34" charset="-122"/>
                <a:cs typeface="Arial" pitchFamily="34" charset="-120"/>
              </a:rPr>
              <a:t>+</a:t>
            </a:r>
            <a:endParaRPr lang="en-US" sz="1350" dirty="0"/>
          </a:p>
        </p:txBody>
      </p:sp>
      <p:sp>
        <p:nvSpPr>
          <p:cNvPr id="22" name="Text 20"/>
          <p:cNvSpPr/>
          <p:nvPr/>
        </p:nvSpPr>
        <p:spPr>
          <a:xfrm>
            <a:off x="9988004" y="5000625"/>
            <a:ext cx="6675602" cy="285750"/>
          </a:xfrm>
          <a:prstGeom prst="rect">
            <a:avLst/>
          </a:prstGeom>
          <a:noFill/>
          <a:ln/>
        </p:spPr>
        <p:txBody>
          <a:bodyPr wrap="square" lIns="25400" tIns="25400" rIns="25400" bIns="25400" rtlCol="0" anchor="t">
            <a:normAutofit/>
          </a:bodyPr>
          <a:lstStyle/>
          <a:p>
            <a:pPr marL="0" indent="0" algn="l">
              <a:buNone/>
            </a:pPr>
            <a:r>
              <a:rPr lang="en-US" sz="1650" b="1" dirty="0">
                <a:solidFill>
                  <a:srgbClr val="192B59"/>
                </a:solidFill>
                <a:latin typeface="Arial" pitchFamily="34" charset="0"/>
                <a:ea typeface="Arial" pitchFamily="34" charset="-122"/>
                <a:cs typeface="Arial" pitchFamily="34" charset="-120"/>
              </a:rPr>
              <a:t>Additional feedback</a:t>
            </a:r>
            <a:r>
              <a:rPr lang="en-US" sz="1425" dirty="0">
                <a:solidFill>
                  <a:srgbClr val="56678C"/>
                </a:solidFill>
                <a:latin typeface="Arial" pitchFamily="34" charset="0"/>
                <a:ea typeface="Arial" pitchFamily="34" charset="-122"/>
                <a:cs typeface="Arial" pitchFamily="34" charset="-120"/>
              </a:rPr>
              <a:t>— most valuable contribution and one change to make</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6264F">
                  <a:alpha val="100000"/>
                </a:srgbClr>
              </a:gs>
              <a:gs pos="100000">
                <a:srgbClr val="0F1D40">
                  <a:alpha val="100000"/>
                </a:srgbClr>
              </a:gs>
            </a:gsLst>
            <a:lin ang="4200000" scaled="0"/>
          </a:gradFill>
          <a:ln/>
        </p:spPr>
        <p:txBody>
          <a:bodyPr/>
          <a:lstStyle/>
          <a:p>
            <a:endParaRPr lang="en-US"/>
          </a:p>
        </p:txBody>
      </p:sp>
      <p:sp>
        <p:nvSpPr>
          <p:cNvPr id="3" name="Text 1"/>
          <p:cNvSpPr/>
          <p:nvPr/>
        </p:nvSpPr>
        <p:spPr>
          <a:xfrm>
            <a:off x="876300" y="533400"/>
            <a:ext cx="7876624" cy="333375"/>
          </a:xfrm>
          <a:prstGeom prst="rect">
            <a:avLst/>
          </a:prstGeom>
          <a:noFill/>
          <a:ln/>
        </p:spPr>
        <p:txBody>
          <a:bodyPr wrap="square" lIns="25400" tIns="25400" rIns="25400" bIns="25400" rtlCol="0" anchor="t">
            <a:normAutofit/>
          </a:bodyPr>
          <a:lstStyle/>
          <a:p>
            <a:pPr marL="0" indent="0" algn="l">
              <a:buNone/>
            </a:pPr>
            <a:r>
              <a:rPr lang="en-US" sz="1575" b="1" kern="0" spc="315" dirty="0">
                <a:solidFill>
                  <a:srgbClr val="54C8FF"/>
                </a:solidFill>
                <a:latin typeface="Arial" pitchFamily="34" charset="0"/>
                <a:ea typeface="Arial" pitchFamily="34" charset="-122"/>
                <a:cs typeface="Arial" pitchFamily="34" charset="-120"/>
              </a:rPr>
              <a:t>MODULE 3 · SAMPLE REPORT — INDIVIDUAL</a:t>
            </a:r>
            <a:endParaRPr lang="en-US" sz="1575" dirty="0"/>
          </a:p>
        </p:txBody>
      </p:sp>
      <p:sp>
        <p:nvSpPr>
          <p:cNvPr id="4" name="Text 2"/>
          <p:cNvSpPr/>
          <p:nvPr/>
        </p:nvSpPr>
        <p:spPr>
          <a:xfrm>
            <a:off x="876300" y="923925"/>
            <a:ext cx="7876624" cy="638175"/>
          </a:xfrm>
          <a:prstGeom prst="rect">
            <a:avLst/>
          </a:prstGeom>
          <a:noFill/>
          <a:ln/>
        </p:spPr>
        <p:txBody>
          <a:bodyPr wrap="square" lIns="25400" tIns="25400" rIns="25400" bIns="25400" rtlCol="0" anchor="t">
            <a:normAutofit/>
          </a:bodyPr>
          <a:lstStyle/>
          <a:p>
            <a:pPr marL="0" indent="0" algn="l">
              <a:buNone/>
            </a:pPr>
            <a:r>
              <a:rPr lang="en-US" sz="3150" b="1" dirty="0">
                <a:solidFill>
                  <a:srgbClr val="FFFFFF"/>
                </a:solidFill>
                <a:latin typeface="Arial" pitchFamily="34" charset="0"/>
                <a:ea typeface="Arial" pitchFamily="34" charset="-122"/>
                <a:cs typeface="Arial" pitchFamily="34" charset="-120"/>
              </a:rPr>
              <a:t>The report each executive receives</a:t>
            </a:r>
            <a:endParaRPr lang="en-US" sz="3150" dirty="0"/>
          </a:p>
        </p:txBody>
      </p:sp>
      <p:sp>
        <p:nvSpPr>
          <p:cNvPr id="5" name="Text 3"/>
          <p:cNvSpPr/>
          <p:nvPr/>
        </p:nvSpPr>
        <p:spPr>
          <a:xfrm>
            <a:off x="14272260" y="533400"/>
            <a:ext cx="3139440" cy="466725"/>
          </a:xfrm>
          <a:prstGeom prst="rect">
            <a:avLst/>
          </a:prstGeom>
          <a:noFill/>
          <a:ln/>
        </p:spPr>
        <p:txBody>
          <a:bodyPr wrap="square" lIns="25400" tIns="25400" rIns="25400" bIns="25400" rtlCol="0" anchor="t">
            <a:normAutofit/>
          </a:bodyPr>
          <a:lstStyle/>
          <a:p>
            <a:pPr marL="0" indent="0" algn="r">
              <a:lnSpc>
                <a:spcPct val="150000"/>
              </a:lnSpc>
              <a:buNone/>
            </a:pPr>
            <a:r>
              <a:rPr lang="en-US" sz="1125" dirty="0">
                <a:solidFill>
                  <a:srgbClr val="8EA3CD"/>
                </a:solidFill>
                <a:latin typeface="Arial" pitchFamily="34" charset="0"/>
                <a:ea typeface="Arial" pitchFamily="34" charset="-122"/>
                <a:cs typeface="Arial" pitchFamily="34" charset="-120"/>
              </a:rPr>
              <a:t>Each marker is one respondent who selected that area</a:t>
            </a:r>
            <a:endParaRPr lang="en-US" sz="1125" dirty="0"/>
          </a:p>
        </p:txBody>
      </p:sp>
      <p:pic>
        <p:nvPicPr>
          <p:cNvPr id="9" name="Picture 8">
            <a:extLst>
              <a:ext uri="{FF2B5EF4-FFF2-40B4-BE49-F238E27FC236}">
                <a16:creationId xmlns:a16="http://schemas.microsoft.com/office/drawing/2014/main" id="{9FD760FB-6182-9225-401B-C3D3723C2C0B}"/>
              </a:ext>
            </a:extLst>
          </p:cNvPr>
          <p:cNvPicPr>
            <a:picLocks noChangeAspect="1"/>
          </p:cNvPicPr>
          <p:nvPr/>
        </p:nvPicPr>
        <p:blipFill>
          <a:blip r:embed="rId3"/>
          <a:stretch>
            <a:fillRect/>
          </a:stretch>
        </p:blipFill>
        <p:spPr>
          <a:xfrm>
            <a:off x="876300" y="2241550"/>
            <a:ext cx="10082561" cy="5187950"/>
          </a:xfrm>
          <a:prstGeom prst="rect">
            <a:avLst/>
          </a:prstGeom>
        </p:spPr>
      </p:pic>
      <p:pic>
        <p:nvPicPr>
          <p:cNvPr id="11" name="Picture 10">
            <a:extLst>
              <a:ext uri="{FF2B5EF4-FFF2-40B4-BE49-F238E27FC236}">
                <a16:creationId xmlns:a16="http://schemas.microsoft.com/office/drawing/2014/main" id="{A38B2E8C-BA5E-9987-BDF0-4FA6F864F47D}"/>
              </a:ext>
            </a:extLst>
          </p:cNvPr>
          <p:cNvPicPr>
            <a:picLocks noChangeAspect="1"/>
          </p:cNvPicPr>
          <p:nvPr/>
        </p:nvPicPr>
        <p:blipFill>
          <a:blip r:embed="rId4"/>
          <a:stretch>
            <a:fillRect/>
          </a:stretch>
        </p:blipFill>
        <p:spPr>
          <a:xfrm>
            <a:off x="7072660" y="6642099"/>
            <a:ext cx="9577039" cy="292152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6264F">
                  <a:alpha val="100000"/>
                </a:srgbClr>
              </a:gs>
              <a:gs pos="100000">
                <a:srgbClr val="0F1D40">
                  <a:alpha val="100000"/>
                </a:srgbClr>
              </a:gs>
            </a:gsLst>
            <a:lin ang="4200000" scaled="0"/>
          </a:gradFill>
          <a:ln/>
        </p:spPr>
        <p:txBody>
          <a:bodyPr/>
          <a:lstStyle/>
          <a:p>
            <a:endParaRPr lang="en-US"/>
          </a:p>
        </p:txBody>
      </p:sp>
      <p:sp>
        <p:nvSpPr>
          <p:cNvPr id="3" name="Text 1"/>
          <p:cNvSpPr/>
          <p:nvPr/>
        </p:nvSpPr>
        <p:spPr>
          <a:xfrm>
            <a:off x="876300" y="533400"/>
            <a:ext cx="6672367" cy="333375"/>
          </a:xfrm>
          <a:prstGeom prst="rect">
            <a:avLst/>
          </a:prstGeom>
          <a:noFill/>
          <a:ln/>
        </p:spPr>
        <p:txBody>
          <a:bodyPr wrap="square" lIns="25400" tIns="25400" rIns="25400" bIns="25400" rtlCol="0" anchor="t">
            <a:normAutofit/>
          </a:bodyPr>
          <a:lstStyle/>
          <a:p>
            <a:pPr marL="0" indent="0" algn="l">
              <a:buNone/>
            </a:pPr>
            <a:r>
              <a:rPr lang="en-US" sz="1575" b="1" kern="0" spc="315" dirty="0">
                <a:solidFill>
                  <a:srgbClr val="54C8FF"/>
                </a:solidFill>
                <a:latin typeface="Arial" pitchFamily="34" charset="0"/>
                <a:ea typeface="Arial" pitchFamily="34" charset="-122"/>
                <a:cs typeface="Arial" pitchFamily="34" charset="-120"/>
              </a:rPr>
              <a:t>MODULE 3 · SAMPLE REPORT — AGGREGATE</a:t>
            </a:r>
            <a:endParaRPr lang="en-US" sz="1575" dirty="0"/>
          </a:p>
        </p:txBody>
      </p:sp>
      <p:sp>
        <p:nvSpPr>
          <p:cNvPr id="4" name="Text 2"/>
          <p:cNvSpPr/>
          <p:nvPr/>
        </p:nvSpPr>
        <p:spPr>
          <a:xfrm>
            <a:off x="876300" y="923925"/>
            <a:ext cx="6672367" cy="638175"/>
          </a:xfrm>
          <a:prstGeom prst="rect">
            <a:avLst/>
          </a:prstGeom>
          <a:noFill/>
          <a:ln/>
        </p:spPr>
        <p:txBody>
          <a:bodyPr wrap="square" lIns="25400" tIns="25400" rIns="25400" bIns="25400" rtlCol="0" anchor="t">
            <a:normAutofit/>
          </a:bodyPr>
          <a:lstStyle/>
          <a:p>
            <a:pPr marL="0" indent="0" algn="l">
              <a:buNone/>
            </a:pPr>
            <a:r>
              <a:rPr lang="en-US" sz="3150" b="1" dirty="0">
                <a:solidFill>
                  <a:srgbClr val="FFFFFF"/>
                </a:solidFill>
                <a:latin typeface="Arial" pitchFamily="34" charset="0"/>
                <a:ea typeface="Arial" pitchFamily="34" charset="-122"/>
                <a:cs typeface="Arial" pitchFamily="34" charset="-120"/>
              </a:rPr>
              <a:t>Executive Peer Feedback</a:t>
            </a:r>
            <a:endParaRPr lang="en-US" sz="3150" dirty="0"/>
          </a:p>
        </p:txBody>
      </p:sp>
      <p:sp>
        <p:nvSpPr>
          <p:cNvPr id="5" name="Text 3"/>
          <p:cNvSpPr/>
          <p:nvPr/>
        </p:nvSpPr>
        <p:spPr>
          <a:xfrm>
            <a:off x="876300" y="1562100"/>
            <a:ext cx="6672367" cy="247650"/>
          </a:xfrm>
          <a:prstGeom prst="rect">
            <a:avLst/>
          </a:prstGeom>
          <a:noFill/>
          <a:ln/>
        </p:spPr>
        <p:txBody>
          <a:bodyPr wrap="square" lIns="25400" tIns="25400" rIns="25400" bIns="25400" rtlCol="0" anchor="t">
            <a:normAutofit/>
          </a:bodyPr>
          <a:lstStyle/>
          <a:p>
            <a:pPr marL="0" indent="0" algn="l">
              <a:buNone/>
            </a:pPr>
            <a:r>
              <a:rPr lang="en-US" sz="1425" dirty="0">
                <a:solidFill>
                  <a:srgbClr val="8EA3CD"/>
                </a:solidFill>
                <a:latin typeface="Arial" pitchFamily="34" charset="0"/>
                <a:ea typeface="Arial" pitchFamily="34" charset="-122"/>
                <a:cs typeface="Arial" pitchFamily="34" charset="-120"/>
              </a:rPr>
              <a:t>Aggregate Report</a:t>
            </a:r>
            <a:endParaRPr lang="en-US" sz="1425" dirty="0"/>
          </a:p>
        </p:txBody>
      </p:sp>
      <p:sp>
        <p:nvSpPr>
          <p:cNvPr id="6" name="Text 4"/>
          <p:cNvSpPr/>
          <p:nvPr/>
        </p:nvSpPr>
        <p:spPr>
          <a:xfrm>
            <a:off x="876300" y="1771650"/>
            <a:ext cx="6247762" cy="238125"/>
          </a:xfrm>
          <a:prstGeom prst="rect">
            <a:avLst/>
          </a:prstGeom>
          <a:noFill/>
          <a:ln/>
        </p:spPr>
        <p:txBody>
          <a:bodyPr wrap="square" lIns="0" tIns="0" rIns="0" bIns="0" rtlCol="0" anchor="t">
            <a:normAutofit/>
          </a:bodyPr>
          <a:lstStyle/>
          <a:p>
            <a:pPr marL="0" indent="0" algn="l">
              <a:buNone/>
            </a:pPr>
            <a:r>
              <a:rPr lang="en-US" sz="1425" dirty="0">
                <a:solidFill>
                  <a:srgbClr val="8EA3CD"/>
                </a:solidFill>
                <a:latin typeface="Arial" pitchFamily="34" charset="0"/>
                <a:ea typeface="Arial" pitchFamily="34" charset="-122"/>
                <a:cs typeface="Arial" pitchFamily="34" charset="-120"/>
              </a:rPr>
              <a:t>Section 1 · Strategic Leadership &amp; Results · net strength score by executive</a:t>
            </a:r>
            <a:endParaRPr lang="en-US" sz="1425" dirty="0"/>
          </a:p>
        </p:txBody>
      </p:sp>
      <p:sp>
        <p:nvSpPr>
          <p:cNvPr id="7" name="Shape 5"/>
          <p:cNvSpPr/>
          <p:nvPr/>
        </p:nvSpPr>
        <p:spPr>
          <a:xfrm>
            <a:off x="11315700" y="533400"/>
            <a:ext cx="6096000" cy="1746647"/>
          </a:xfrm>
          <a:prstGeom prst="roundRect">
            <a:avLst>
              <a:gd name="adj" fmla="val 7635"/>
            </a:avLst>
          </a:prstGeom>
          <a:solidFill>
            <a:srgbClr val="21386E"/>
          </a:solidFill>
          <a:ln w="9525">
            <a:solidFill>
              <a:srgbClr val="54C8FF">
                <a:alpha val="22000"/>
              </a:srgbClr>
            </a:solidFill>
            <a:prstDash val="solid"/>
          </a:ln>
        </p:spPr>
        <p:txBody>
          <a:bodyPr/>
          <a:lstStyle/>
          <a:p>
            <a:endParaRPr lang="en-US"/>
          </a:p>
        </p:txBody>
      </p:sp>
      <p:sp>
        <p:nvSpPr>
          <p:cNvPr id="8" name="Text 6"/>
          <p:cNvSpPr/>
          <p:nvPr/>
        </p:nvSpPr>
        <p:spPr>
          <a:xfrm>
            <a:off x="11591925" y="752475"/>
            <a:ext cx="6097905" cy="238125"/>
          </a:xfrm>
          <a:prstGeom prst="rect">
            <a:avLst/>
          </a:prstGeom>
          <a:noFill/>
          <a:ln/>
        </p:spPr>
        <p:txBody>
          <a:bodyPr wrap="square" lIns="25400" tIns="25400" rIns="25400" bIns="25400" rtlCol="0" anchor="t">
            <a:normAutofit/>
          </a:bodyPr>
          <a:lstStyle/>
          <a:p>
            <a:pPr marL="0" indent="0" algn="l">
              <a:buNone/>
            </a:pPr>
            <a:r>
              <a:rPr lang="en-US" sz="1050" b="1" kern="0" spc="126" dirty="0">
                <a:solidFill>
                  <a:srgbClr val="54C8FF"/>
                </a:solidFill>
                <a:latin typeface="Arial" pitchFamily="34" charset="0"/>
                <a:ea typeface="Arial" pitchFamily="34" charset="-122"/>
                <a:cs typeface="Arial" pitchFamily="34" charset="-120"/>
              </a:rPr>
              <a:t>DIAGNOSTIC SUMMARY</a:t>
            </a:r>
            <a:endParaRPr lang="en-US" sz="1050" dirty="0"/>
          </a:p>
        </p:txBody>
      </p:sp>
      <p:sp>
        <p:nvSpPr>
          <p:cNvPr id="9" name="Text 7"/>
          <p:cNvSpPr/>
          <p:nvPr/>
        </p:nvSpPr>
        <p:spPr>
          <a:xfrm>
            <a:off x="11591925" y="1047750"/>
            <a:ext cx="5709857" cy="1051322"/>
          </a:xfrm>
          <a:prstGeom prst="rect">
            <a:avLst/>
          </a:prstGeom>
          <a:noFill/>
          <a:ln/>
        </p:spPr>
        <p:txBody>
          <a:bodyPr wrap="square" lIns="25400" tIns="25400" rIns="25400" bIns="25400" rtlCol="0" anchor="t">
            <a:normAutofit/>
          </a:bodyPr>
          <a:lstStyle/>
          <a:p>
            <a:pPr marL="0" indent="0" algn="l">
              <a:lnSpc>
                <a:spcPct val="140000"/>
              </a:lnSpc>
              <a:buNone/>
            </a:pPr>
            <a:r>
              <a:rPr lang="en-US" sz="1425" dirty="0">
                <a:solidFill>
                  <a:srgbClr val="D7E1F4"/>
                </a:solidFill>
                <a:latin typeface="Arial" pitchFamily="34" charset="0"/>
                <a:ea typeface="Arial" pitchFamily="34" charset="-122"/>
                <a:cs typeface="Arial" pitchFamily="34" charset="-120"/>
              </a:rPr>
              <a:t>Peers rate the team highest on </a:t>
            </a:r>
            <a:r>
              <a:rPr lang="en-US" sz="1425" b="1" dirty="0">
                <a:solidFill>
                  <a:srgbClr val="FFFFFF"/>
                </a:solidFill>
                <a:latin typeface="Arial" pitchFamily="34" charset="0"/>
                <a:ea typeface="Arial" pitchFamily="34" charset="-122"/>
                <a:cs typeface="Arial" pitchFamily="34" charset="-120"/>
              </a:rPr>
              <a:t>strategic thinking </a:t>
            </a:r>
            <a:r>
              <a:rPr lang="en-US" sz="1425" dirty="0">
                <a:solidFill>
                  <a:srgbClr val="D7E1F4"/>
                </a:solidFill>
                <a:latin typeface="Arial" pitchFamily="34" charset="0"/>
                <a:ea typeface="Arial" pitchFamily="34" charset="-122"/>
                <a:cs typeface="Arial" pitchFamily="34" charset="-120"/>
              </a:rPr>
              <a:t>(+31). The softest signals are </a:t>
            </a:r>
            <a:r>
              <a:rPr lang="en-US" sz="1425" b="1" dirty="0">
                <a:solidFill>
                  <a:srgbClr val="E3A32C"/>
                </a:solidFill>
                <a:latin typeface="Arial" pitchFamily="34" charset="0"/>
                <a:ea typeface="Arial" pitchFamily="34" charset="-122"/>
                <a:cs typeface="Arial" pitchFamily="34" charset="-120"/>
              </a:rPr>
              <a:t>use of evidence </a:t>
            </a:r>
            <a:r>
              <a:rPr lang="en-US" sz="1425" dirty="0">
                <a:solidFill>
                  <a:srgbClr val="D7E1F4"/>
                </a:solidFill>
                <a:latin typeface="Arial" pitchFamily="34" charset="0"/>
                <a:ea typeface="Arial" pitchFamily="34" charset="-122"/>
                <a:cs typeface="Arial" pitchFamily="34" charset="-120"/>
              </a:rPr>
              <a:t>(+3) and </a:t>
            </a:r>
            <a:r>
              <a:rPr lang="en-US" sz="1425" b="1" dirty="0">
                <a:solidFill>
                  <a:srgbClr val="E3A32C"/>
                </a:solidFill>
                <a:latin typeface="Arial" pitchFamily="34" charset="0"/>
                <a:ea typeface="Arial" pitchFamily="34" charset="-122"/>
                <a:cs typeface="Arial" pitchFamily="34" charset="-120"/>
              </a:rPr>
              <a:t>decisiveness </a:t>
            </a:r>
            <a:r>
              <a:rPr lang="en-US" sz="1425" dirty="0">
                <a:solidFill>
                  <a:srgbClr val="D7E1F4"/>
                </a:solidFill>
                <a:latin typeface="Arial" pitchFamily="34" charset="0"/>
                <a:ea typeface="Arial" pitchFamily="34" charset="-122"/>
                <a:cs typeface="Arial" pitchFamily="34" charset="-120"/>
              </a:rPr>
              <a:t>(+13) — and Marcus Bell drives execution hard but scores low on delivery and evidence.</a:t>
            </a:r>
            <a:endParaRPr lang="en-US" sz="1425" dirty="0"/>
          </a:p>
        </p:txBody>
      </p:sp>
      <p:sp>
        <p:nvSpPr>
          <p:cNvPr id="10" name="Shape 8"/>
          <p:cNvSpPr/>
          <p:nvPr/>
        </p:nvSpPr>
        <p:spPr>
          <a:xfrm>
            <a:off x="4235351" y="3225552"/>
            <a:ext cx="495300" cy="495300"/>
          </a:xfrm>
          <a:prstGeom prst="ellipse">
            <a:avLst/>
          </a:prstGeom>
          <a:ln w="19050">
            <a:solidFill>
              <a:srgbClr val="FFFFFF">
                <a:alpha val="65000"/>
              </a:srgbClr>
            </a:solidFill>
            <a:prstDash val="solid"/>
          </a:ln>
        </p:spPr>
        <p:txBody>
          <a:bodyPr/>
          <a:lstStyle/>
          <a:p>
            <a:endParaRPr lang="en-US"/>
          </a:p>
        </p:txBody>
      </p:sp>
      <p:sp>
        <p:nvSpPr>
          <p:cNvPr id="11" name="Text 9"/>
          <p:cNvSpPr/>
          <p:nvPr/>
        </p:nvSpPr>
        <p:spPr>
          <a:xfrm>
            <a:off x="4216301" y="3244602"/>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PR</a:t>
            </a:r>
            <a:endParaRPr lang="en-US" sz="1425" dirty="0"/>
          </a:p>
        </p:txBody>
      </p:sp>
      <p:sp>
        <p:nvSpPr>
          <p:cNvPr id="12" name="Text 10"/>
          <p:cNvSpPr/>
          <p:nvPr/>
        </p:nvSpPr>
        <p:spPr>
          <a:xfrm>
            <a:off x="4043214" y="3778002"/>
            <a:ext cx="879574"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Priya Raman</a:t>
            </a:r>
            <a:endParaRPr lang="en-US" sz="1050" dirty="0"/>
          </a:p>
        </p:txBody>
      </p:sp>
      <p:sp>
        <p:nvSpPr>
          <p:cNvPr id="13" name="Text 11"/>
          <p:cNvSpPr/>
          <p:nvPr/>
        </p:nvSpPr>
        <p:spPr>
          <a:xfrm>
            <a:off x="4355306" y="3988445"/>
            <a:ext cx="331589"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CEO</a:t>
            </a:r>
            <a:endParaRPr lang="en-US" sz="825" dirty="0"/>
          </a:p>
        </p:txBody>
      </p:sp>
      <p:sp>
        <p:nvSpPr>
          <p:cNvPr id="14" name="Shape 12"/>
          <p:cNvSpPr/>
          <p:nvPr/>
        </p:nvSpPr>
        <p:spPr>
          <a:xfrm>
            <a:off x="5648176" y="3225552"/>
            <a:ext cx="495300" cy="495300"/>
          </a:xfrm>
          <a:prstGeom prst="ellipse">
            <a:avLst/>
          </a:prstGeom>
          <a:ln w="19050">
            <a:solidFill>
              <a:srgbClr val="FFFFFF">
                <a:alpha val="65000"/>
              </a:srgbClr>
            </a:solidFill>
            <a:prstDash val="solid"/>
          </a:ln>
        </p:spPr>
        <p:txBody>
          <a:bodyPr/>
          <a:lstStyle/>
          <a:p>
            <a:endParaRPr lang="en-US"/>
          </a:p>
        </p:txBody>
      </p:sp>
      <p:sp>
        <p:nvSpPr>
          <p:cNvPr id="15" name="Text 13"/>
          <p:cNvSpPr/>
          <p:nvPr/>
        </p:nvSpPr>
        <p:spPr>
          <a:xfrm>
            <a:off x="5629126" y="3244602"/>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DO</a:t>
            </a:r>
            <a:endParaRPr lang="en-US" sz="1425" dirty="0"/>
          </a:p>
        </p:txBody>
      </p:sp>
      <p:sp>
        <p:nvSpPr>
          <p:cNvPr id="16" name="Text 14"/>
          <p:cNvSpPr/>
          <p:nvPr/>
        </p:nvSpPr>
        <p:spPr>
          <a:xfrm>
            <a:off x="5420469" y="3778002"/>
            <a:ext cx="950714"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Daniel Okafor</a:t>
            </a:r>
            <a:endParaRPr lang="en-US" sz="1050" dirty="0"/>
          </a:p>
        </p:txBody>
      </p:sp>
      <p:sp>
        <p:nvSpPr>
          <p:cNvPr id="17" name="Text 15"/>
          <p:cNvSpPr/>
          <p:nvPr/>
        </p:nvSpPr>
        <p:spPr>
          <a:xfrm>
            <a:off x="5771108" y="3988445"/>
            <a:ext cx="325785"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CFO</a:t>
            </a:r>
            <a:endParaRPr lang="en-US" sz="825" dirty="0"/>
          </a:p>
        </p:txBody>
      </p:sp>
      <p:sp>
        <p:nvSpPr>
          <p:cNvPr id="18" name="Shape 16"/>
          <p:cNvSpPr/>
          <p:nvPr/>
        </p:nvSpPr>
        <p:spPr>
          <a:xfrm>
            <a:off x="7061002" y="3225552"/>
            <a:ext cx="495300" cy="495300"/>
          </a:xfrm>
          <a:prstGeom prst="ellipse">
            <a:avLst/>
          </a:prstGeom>
          <a:ln w="19050">
            <a:solidFill>
              <a:srgbClr val="FFFFFF">
                <a:alpha val="65000"/>
              </a:srgbClr>
            </a:solidFill>
            <a:prstDash val="solid"/>
          </a:ln>
        </p:spPr>
        <p:txBody>
          <a:bodyPr/>
          <a:lstStyle/>
          <a:p>
            <a:endParaRPr lang="en-US"/>
          </a:p>
        </p:txBody>
      </p:sp>
      <p:sp>
        <p:nvSpPr>
          <p:cNvPr id="19" name="Text 17"/>
          <p:cNvSpPr/>
          <p:nvPr/>
        </p:nvSpPr>
        <p:spPr>
          <a:xfrm>
            <a:off x="7041952" y="3244602"/>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HV</a:t>
            </a:r>
            <a:endParaRPr lang="en-US" sz="1425" dirty="0"/>
          </a:p>
        </p:txBody>
      </p:sp>
      <p:sp>
        <p:nvSpPr>
          <p:cNvPr id="20" name="Text 18"/>
          <p:cNvSpPr/>
          <p:nvPr/>
        </p:nvSpPr>
        <p:spPr>
          <a:xfrm>
            <a:off x="6826597" y="3778002"/>
            <a:ext cx="964257"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Helena Vance</a:t>
            </a:r>
            <a:endParaRPr lang="en-US" sz="1050" dirty="0"/>
          </a:p>
        </p:txBody>
      </p:sp>
      <p:sp>
        <p:nvSpPr>
          <p:cNvPr id="21" name="Text 19"/>
          <p:cNvSpPr/>
          <p:nvPr/>
        </p:nvSpPr>
        <p:spPr>
          <a:xfrm>
            <a:off x="7175153" y="3988445"/>
            <a:ext cx="343198"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COO</a:t>
            </a:r>
            <a:endParaRPr lang="en-US" sz="825" dirty="0"/>
          </a:p>
        </p:txBody>
      </p:sp>
      <p:sp>
        <p:nvSpPr>
          <p:cNvPr id="22" name="Shape 20"/>
          <p:cNvSpPr/>
          <p:nvPr/>
        </p:nvSpPr>
        <p:spPr>
          <a:xfrm>
            <a:off x="8473976" y="3225552"/>
            <a:ext cx="495300" cy="495300"/>
          </a:xfrm>
          <a:prstGeom prst="ellipse">
            <a:avLst/>
          </a:prstGeom>
          <a:ln w="19050">
            <a:solidFill>
              <a:srgbClr val="FFFFFF">
                <a:alpha val="65000"/>
              </a:srgbClr>
            </a:solidFill>
            <a:prstDash val="solid"/>
          </a:ln>
        </p:spPr>
        <p:txBody>
          <a:bodyPr/>
          <a:lstStyle/>
          <a:p>
            <a:endParaRPr lang="en-US"/>
          </a:p>
        </p:txBody>
      </p:sp>
      <p:sp>
        <p:nvSpPr>
          <p:cNvPr id="23" name="Text 21"/>
          <p:cNvSpPr/>
          <p:nvPr/>
        </p:nvSpPr>
        <p:spPr>
          <a:xfrm>
            <a:off x="8454926" y="3244602"/>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MB</a:t>
            </a:r>
            <a:endParaRPr lang="en-US" sz="1425" dirty="0"/>
          </a:p>
        </p:txBody>
      </p:sp>
      <p:sp>
        <p:nvSpPr>
          <p:cNvPr id="24" name="Text 22"/>
          <p:cNvSpPr/>
          <p:nvPr/>
        </p:nvSpPr>
        <p:spPr>
          <a:xfrm>
            <a:off x="8307288" y="3778002"/>
            <a:ext cx="828526"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Marcus Bell</a:t>
            </a:r>
            <a:endParaRPr lang="en-US" sz="1050" dirty="0"/>
          </a:p>
        </p:txBody>
      </p:sp>
      <p:sp>
        <p:nvSpPr>
          <p:cNvPr id="25" name="Text 23"/>
          <p:cNvSpPr/>
          <p:nvPr/>
        </p:nvSpPr>
        <p:spPr>
          <a:xfrm>
            <a:off x="8597801" y="3988445"/>
            <a:ext cx="323850"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CTO</a:t>
            </a:r>
            <a:endParaRPr lang="en-US" sz="825" dirty="0"/>
          </a:p>
        </p:txBody>
      </p:sp>
      <p:sp>
        <p:nvSpPr>
          <p:cNvPr id="26" name="Shape 24"/>
          <p:cNvSpPr/>
          <p:nvPr/>
        </p:nvSpPr>
        <p:spPr>
          <a:xfrm>
            <a:off x="9886801" y="3225552"/>
            <a:ext cx="495300" cy="495300"/>
          </a:xfrm>
          <a:prstGeom prst="ellipse">
            <a:avLst/>
          </a:prstGeom>
          <a:ln w="19050">
            <a:solidFill>
              <a:srgbClr val="FFFFFF">
                <a:alpha val="65000"/>
              </a:srgbClr>
            </a:solidFill>
            <a:prstDash val="solid"/>
          </a:ln>
        </p:spPr>
        <p:txBody>
          <a:bodyPr/>
          <a:lstStyle/>
          <a:p>
            <a:endParaRPr lang="en-US"/>
          </a:p>
        </p:txBody>
      </p:sp>
      <p:sp>
        <p:nvSpPr>
          <p:cNvPr id="27" name="Text 25"/>
          <p:cNvSpPr/>
          <p:nvPr/>
        </p:nvSpPr>
        <p:spPr>
          <a:xfrm>
            <a:off x="9867751" y="3244602"/>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AK</a:t>
            </a:r>
            <a:endParaRPr lang="en-US" sz="1425" dirty="0"/>
          </a:p>
        </p:txBody>
      </p:sp>
      <p:sp>
        <p:nvSpPr>
          <p:cNvPr id="28" name="Text 26"/>
          <p:cNvSpPr/>
          <p:nvPr/>
        </p:nvSpPr>
        <p:spPr>
          <a:xfrm>
            <a:off x="9730829" y="3778002"/>
            <a:ext cx="807244"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Aisha Khan</a:t>
            </a:r>
            <a:endParaRPr lang="en-US" sz="1050" dirty="0"/>
          </a:p>
        </p:txBody>
      </p:sp>
      <p:sp>
        <p:nvSpPr>
          <p:cNvPr id="29" name="Text 27"/>
          <p:cNvSpPr/>
          <p:nvPr/>
        </p:nvSpPr>
        <p:spPr>
          <a:xfrm>
            <a:off x="10006757" y="3988445"/>
            <a:ext cx="331589"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CPO</a:t>
            </a:r>
            <a:endParaRPr lang="en-US" sz="825" dirty="0"/>
          </a:p>
        </p:txBody>
      </p:sp>
      <p:sp>
        <p:nvSpPr>
          <p:cNvPr id="30" name="Shape 28"/>
          <p:cNvSpPr/>
          <p:nvPr/>
        </p:nvSpPr>
        <p:spPr>
          <a:xfrm>
            <a:off x="11299627" y="3225552"/>
            <a:ext cx="495300" cy="495300"/>
          </a:xfrm>
          <a:prstGeom prst="ellipse">
            <a:avLst/>
          </a:prstGeom>
          <a:ln w="19050">
            <a:solidFill>
              <a:srgbClr val="FFFFFF">
                <a:alpha val="65000"/>
              </a:srgbClr>
            </a:solidFill>
            <a:prstDash val="solid"/>
          </a:ln>
        </p:spPr>
        <p:txBody>
          <a:bodyPr/>
          <a:lstStyle/>
          <a:p>
            <a:endParaRPr lang="en-US"/>
          </a:p>
        </p:txBody>
      </p:sp>
      <p:sp>
        <p:nvSpPr>
          <p:cNvPr id="31" name="Text 29"/>
          <p:cNvSpPr/>
          <p:nvPr/>
        </p:nvSpPr>
        <p:spPr>
          <a:xfrm>
            <a:off x="11280577" y="3244602"/>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TR</a:t>
            </a:r>
            <a:endParaRPr lang="en-US" sz="1425" dirty="0"/>
          </a:p>
        </p:txBody>
      </p:sp>
      <p:sp>
        <p:nvSpPr>
          <p:cNvPr id="32" name="Text 30"/>
          <p:cNvSpPr/>
          <p:nvPr/>
        </p:nvSpPr>
        <p:spPr>
          <a:xfrm>
            <a:off x="11090821" y="3778002"/>
            <a:ext cx="912912"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Thomas Reid</a:t>
            </a:r>
            <a:endParaRPr lang="en-US" sz="1050" dirty="0"/>
          </a:p>
        </p:txBody>
      </p:sp>
      <p:sp>
        <p:nvSpPr>
          <p:cNvPr id="33" name="Text 31"/>
          <p:cNvSpPr/>
          <p:nvPr/>
        </p:nvSpPr>
        <p:spPr>
          <a:xfrm>
            <a:off x="11416754" y="3988445"/>
            <a:ext cx="337393"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CCO</a:t>
            </a:r>
            <a:endParaRPr lang="en-US" sz="825" dirty="0"/>
          </a:p>
        </p:txBody>
      </p:sp>
      <p:sp>
        <p:nvSpPr>
          <p:cNvPr id="34" name="Shape 32"/>
          <p:cNvSpPr/>
          <p:nvPr/>
        </p:nvSpPr>
        <p:spPr>
          <a:xfrm>
            <a:off x="12712601" y="3225552"/>
            <a:ext cx="495300" cy="495300"/>
          </a:xfrm>
          <a:prstGeom prst="ellipse">
            <a:avLst/>
          </a:prstGeom>
          <a:ln w="19050">
            <a:solidFill>
              <a:srgbClr val="FFFFFF">
                <a:alpha val="65000"/>
              </a:srgbClr>
            </a:solidFill>
            <a:prstDash val="solid"/>
          </a:ln>
        </p:spPr>
        <p:txBody>
          <a:bodyPr/>
          <a:lstStyle/>
          <a:p>
            <a:endParaRPr lang="en-US"/>
          </a:p>
        </p:txBody>
      </p:sp>
      <p:sp>
        <p:nvSpPr>
          <p:cNvPr id="35" name="Text 33"/>
          <p:cNvSpPr/>
          <p:nvPr/>
        </p:nvSpPr>
        <p:spPr>
          <a:xfrm>
            <a:off x="12693551" y="3244602"/>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GL</a:t>
            </a:r>
            <a:endParaRPr lang="en-US" sz="1425" dirty="0"/>
          </a:p>
        </p:txBody>
      </p:sp>
      <p:sp>
        <p:nvSpPr>
          <p:cNvPr id="36" name="Text 34"/>
          <p:cNvSpPr/>
          <p:nvPr/>
        </p:nvSpPr>
        <p:spPr>
          <a:xfrm>
            <a:off x="12617053" y="3778002"/>
            <a:ext cx="686395"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Grace Lin</a:t>
            </a:r>
            <a:endParaRPr lang="en-US" sz="1050" dirty="0"/>
          </a:p>
        </p:txBody>
      </p:sp>
      <p:sp>
        <p:nvSpPr>
          <p:cNvPr id="37" name="Text 35"/>
          <p:cNvSpPr/>
          <p:nvPr/>
        </p:nvSpPr>
        <p:spPr>
          <a:xfrm>
            <a:off x="12832556" y="3988445"/>
            <a:ext cx="331589"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CSO</a:t>
            </a:r>
            <a:endParaRPr lang="en-US" sz="825" dirty="0"/>
          </a:p>
        </p:txBody>
      </p:sp>
      <p:sp>
        <p:nvSpPr>
          <p:cNvPr id="38" name="Shape 36"/>
          <p:cNvSpPr/>
          <p:nvPr/>
        </p:nvSpPr>
        <p:spPr>
          <a:xfrm>
            <a:off x="14125426" y="3225552"/>
            <a:ext cx="495300" cy="495300"/>
          </a:xfrm>
          <a:prstGeom prst="ellipse">
            <a:avLst/>
          </a:prstGeom>
          <a:ln w="19050">
            <a:solidFill>
              <a:srgbClr val="FFFFFF">
                <a:alpha val="65000"/>
              </a:srgbClr>
            </a:solidFill>
            <a:prstDash val="solid"/>
          </a:ln>
        </p:spPr>
        <p:txBody>
          <a:bodyPr/>
          <a:lstStyle/>
          <a:p>
            <a:endParaRPr lang="en-US"/>
          </a:p>
        </p:txBody>
      </p:sp>
      <p:sp>
        <p:nvSpPr>
          <p:cNvPr id="39" name="Text 37"/>
          <p:cNvSpPr/>
          <p:nvPr/>
        </p:nvSpPr>
        <p:spPr>
          <a:xfrm>
            <a:off x="14106376" y="3244602"/>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SA</a:t>
            </a:r>
            <a:endParaRPr lang="en-US" sz="1425" dirty="0"/>
          </a:p>
        </p:txBody>
      </p:sp>
      <p:sp>
        <p:nvSpPr>
          <p:cNvPr id="40" name="Text 38"/>
          <p:cNvSpPr/>
          <p:nvPr/>
        </p:nvSpPr>
        <p:spPr>
          <a:xfrm>
            <a:off x="13796665" y="3778002"/>
            <a:ext cx="1152971"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Samuel Adeyemi</a:t>
            </a:r>
            <a:endParaRPr lang="en-US" sz="1050" dirty="0"/>
          </a:p>
        </p:txBody>
      </p:sp>
      <p:sp>
        <p:nvSpPr>
          <p:cNvPr id="41" name="Text 39"/>
          <p:cNvSpPr/>
          <p:nvPr/>
        </p:nvSpPr>
        <p:spPr>
          <a:xfrm>
            <a:off x="14251186" y="3988445"/>
            <a:ext cx="319980"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CLO</a:t>
            </a:r>
            <a:endParaRPr lang="en-US" sz="825" dirty="0"/>
          </a:p>
        </p:txBody>
      </p:sp>
      <p:sp>
        <p:nvSpPr>
          <p:cNvPr id="42" name="Shape 40"/>
          <p:cNvSpPr/>
          <p:nvPr/>
        </p:nvSpPr>
        <p:spPr>
          <a:xfrm>
            <a:off x="15538252" y="3225552"/>
            <a:ext cx="495300" cy="495300"/>
          </a:xfrm>
          <a:prstGeom prst="ellipse">
            <a:avLst/>
          </a:prstGeom>
          <a:ln w="19050">
            <a:solidFill>
              <a:srgbClr val="FFFFFF">
                <a:alpha val="65000"/>
              </a:srgbClr>
            </a:solidFill>
            <a:prstDash val="solid"/>
          </a:ln>
        </p:spPr>
        <p:txBody>
          <a:bodyPr/>
          <a:lstStyle/>
          <a:p>
            <a:endParaRPr lang="en-US"/>
          </a:p>
        </p:txBody>
      </p:sp>
      <p:sp>
        <p:nvSpPr>
          <p:cNvPr id="43" name="Text 41"/>
          <p:cNvSpPr/>
          <p:nvPr/>
        </p:nvSpPr>
        <p:spPr>
          <a:xfrm>
            <a:off x="15519202" y="3244602"/>
            <a:ext cx="533400" cy="495300"/>
          </a:xfrm>
          <a:prstGeom prst="rect">
            <a:avLst/>
          </a:prstGeom>
          <a:noFill/>
          <a:ln/>
        </p:spPr>
        <p:txBody>
          <a:bodyPr wrap="square" lIns="25400" tIns="25400" rIns="25400" bIns="25400" rtlCol="0" anchor="ctr">
            <a:normAutofit/>
          </a:bodyPr>
          <a:lstStyle/>
          <a:p>
            <a:pPr marL="0" indent="0" algn="ctr">
              <a:buNone/>
            </a:pPr>
            <a:r>
              <a:rPr lang="en-US" sz="1425" b="1" dirty="0">
                <a:solidFill>
                  <a:srgbClr val="FFFFFF"/>
                </a:solidFill>
                <a:latin typeface="Arial" pitchFamily="34" charset="0"/>
                <a:ea typeface="Arial" pitchFamily="34" charset="-122"/>
                <a:cs typeface="Arial" pitchFamily="34" charset="-120"/>
              </a:rPr>
              <a:t>NP</a:t>
            </a:r>
            <a:endParaRPr lang="en-US" sz="1425" dirty="0"/>
          </a:p>
        </p:txBody>
      </p:sp>
      <p:sp>
        <p:nvSpPr>
          <p:cNvPr id="44" name="Text 42"/>
          <p:cNvSpPr/>
          <p:nvPr/>
        </p:nvSpPr>
        <p:spPr>
          <a:xfrm>
            <a:off x="15335696" y="3778002"/>
            <a:ext cx="900410" cy="191393"/>
          </a:xfrm>
          <a:prstGeom prst="rect">
            <a:avLst/>
          </a:prstGeom>
          <a:noFill/>
          <a:ln/>
        </p:spPr>
        <p:txBody>
          <a:bodyPr wrap="square" lIns="25400" tIns="25400" rIns="25400" bIns="25400" rtlCol="0" anchor="t">
            <a:normAutofit/>
          </a:bodyPr>
          <a:lstStyle/>
          <a:p>
            <a:pPr marL="0" indent="0" algn="ctr">
              <a:lnSpc>
                <a:spcPct val="115000"/>
              </a:lnSpc>
              <a:buNone/>
            </a:pPr>
            <a:r>
              <a:rPr lang="en-US" sz="1050" b="1" dirty="0">
                <a:solidFill>
                  <a:srgbClr val="FFFFFF"/>
                </a:solidFill>
                <a:latin typeface="Arial" pitchFamily="34" charset="0"/>
                <a:ea typeface="Arial" pitchFamily="34" charset="-122"/>
                <a:cs typeface="Arial" pitchFamily="34" charset="-120"/>
              </a:rPr>
              <a:t>Nadia Petrov</a:t>
            </a:r>
            <a:endParaRPr lang="en-US" sz="1050" dirty="0"/>
          </a:p>
        </p:txBody>
      </p:sp>
      <p:sp>
        <p:nvSpPr>
          <p:cNvPr id="45" name="Text 43"/>
          <p:cNvSpPr/>
          <p:nvPr/>
        </p:nvSpPr>
        <p:spPr>
          <a:xfrm>
            <a:off x="15649575" y="3988445"/>
            <a:ext cx="349002" cy="152400"/>
          </a:xfrm>
          <a:prstGeom prst="rect">
            <a:avLst/>
          </a:prstGeom>
          <a:noFill/>
          <a:ln/>
        </p:spPr>
        <p:txBody>
          <a:bodyPr wrap="square" lIns="25400" tIns="25400" rIns="25400" bIns="25400" rtlCol="0" anchor="t">
            <a:normAutofit/>
          </a:bodyPr>
          <a:lstStyle/>
          <a:p>
            <a:pPr marL="0" indent="0" algn="l">
              <a:buNone/>
            </a:pPr>
            <a:r>
              <a:rPr lang="en-US" sz="825" kern="0" spc="74" dirty="0">
                <a:solidFill>
                  <a:srgbClr val="7F93BD"/>
                </a:solidFill>
                <a:latin typeface="Arial" pitchFamily="34" charset="0"/>
                <a:ea typeface="Arial" pitchFamily="34" charset="-122"/>
                <a:cs typeface="Arial" pitchFamily="34" charset="-120"/>
              </a:rPr>
              <a:t>CMO</a:t>
            </a:r>
            <a:endParaRPr lang="en-US" sz="825" dirty="0"/>
          </a:p>
        </p:txBody>
      </p:sp>
      <p:sp>
        <p:nvSpPr>
          <p:cNvPr id="46" name="Text 44"/>
          <p:cNvSpPr/>
          <p:nvPr/>
        </p:nvSpPr>
        <p:spPr>
          <a:xfrm>
            <a:off x="16497151" y="3206502"/>
            <a:ext cx="952500" cy="896243"/>
          </a:xfrm>
          <a:prstGeom prst="rect">
            <a:avLst/>
          </a:prstGeom>
          <a:noFill/>
          <a:ln/>
        </p:spPr>
        <p:txBody>
          <a:bodyPr wrap="square" lIns="25400" tIns="25400" rIns="25400" bIns="25400" rtlCol="0" anchor="b">
            <a:normAutofit/>
          </a:bodyPr>
          <a:lstStyle/>
          <a:p>
            <a:pPr marL="0" indent="0" algn="ctr">
              <a:buNone/>
            </a:pPr>
            <a:r>
              <a:rPr lang="en-US" sz="975" b="1" kern="0" spc="127" dirty="0">
                <a:solidFill>
                  <a:srgbClr val="7F93BD"/>
                </a:solidFill>
                <a:latin typeface="Arial" pitchFamily="34" charset="0"/>
                <a:ea typeface="Arial" pitchFamily="34" charset="-122"/>
                <a:cs typeface="Arial" pitchFamily="34" charset="-120"/>
              </a:rPr>
              <a:t>TOTAL</a:t>
            </a:r>
            <a:endParaRPr lang="en-US" sz="975" dirty="0"/>
          </a:p>
        </p:txBody>
      </p:sp>
      <p:sp>
        <p:nvSpPr>
          <p:cNvPr id="47" name="Text 45"/>
          <p:cNvSpPr/>
          <p:nvPr/>
        </p:nvSpPr>
        <p:spPr>
          <a:xfrm>
            <a:off x="876300" y="4226570"/>
            <a:ext cx="2790825" cy="571500"/>
          </a:xfrm>
          <a:prstGeom prst="rect">
            <a:avLst/>
          </a:prstGeom>
          <a:noFill/>
          <a:ln/>
        </p:spPr>
        <p:txBody>
          <a:bodyPr wrap="square" lIns="25400" tIns="25400" rIns="25400" bIns="25400" rtlCol="0" anchor="ctr">
            <a:normAutofit/>
          </a:bodyPr>
          <a:lstStyle/>
          <a:p>
            <a:pPr marL="0" indent="0" algn="l">
              <a:lnSpc>
                <a:spcPct val="120000"/>
              </a:lnSpc>
              <a:buNone/>
            </a:pPr>
            <a:r>
              <a:rPr lang="en-US" sz="1350" b="1" dirty="0">
                <a:solidFill>
                  <a:srgbClr val="D8E2F5"/>
                </a:solidFill>
                <a:latin typeface="Arial" pitchFamily="34" charset="0"/>
                <a:ea typeface="Arial" pitchFamily="34" charset="-122"/>
                <a:cs typeface="Arial" pitchFamily="34" charset="-120"/>
              </a:rPr>
              <a:t>Drives execution with appropriate urgency</a:t>
            </a:r>
            <a:endParaRPr lang="en-US" sz="1350" dirty="0"/>
          </a:p>
        </p:txBody>
      </p:sp>
      <p:sp>
        <p:nvSpPr>
          <p:cNvPr id="48" name="Shape 46"/>
          <p:cNvSpPr/>
          <p:nvPr/>
        </p:nvSpPr>
        <p:spPr>
          <a:xfrm>
            <a:off x="3819525" y="4226570"/>
            <a:ext cx="1327100" cy="533400"/>
          </a:xfrm>
          <a:prstGeom prst="roundRect">
            <a:avLst>
              <a:gd name="adj" fmla="val 17857"/>
            </a:avLst>
          </a:prstGeom>
          <a:solidFill>
            <a:srgbClr val="BCE4D6"/>
          </a:solidFill>
          <a:ln/>
        </p:spPr>
        <p:txBody>
          <a:bodyPr/>
          <a:lstStyle/>
          <a:p>
            <a:endParaRPr lang="en-US"/>
          </a:p>
        </p:txBody>
      </p:sp>
      <p:sp>
        <p:nvSpPr>
          <p:cNvPr id="49" name="Text 47"/>
          <p:cNvSpPr/>
          <p:nvPr/>
        </p:nvSpPr>
        <p:spPr>
          <a:xfrm>
            <a:off x="3781425" y="42265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+1</a:t>
            </a:r>
            <a:endParaRPr lang="en-US" sz="1875" dirty="0"/>
          </a:p>
        </p:txBody>
      </p:sp>
      <p:sp>
        <p:nvSpPr>
          <p:cNvPr id="50" name="Shape 48"/>
          <p:cNvSpPr/>
          <p:nvPr/>
        </p:nvSpPr>
        <p:spPr>
          <a:xfrm>
            <a:off x="5232350" y="4226570"/>
            <a:ext cx="1327100" cy="533400"/>
          </a:xfrm>
          <a:prstGeom prst="roundRect">
            <a:avLst>
              <a:gd name="adj" fmla="val 17857"/>
            </a:avLst>
          </a:prstGeom>
          <a:solidFill>
            <a:srgbClr val="49B596"/>
          </a:solidFill>
          <a:ln/>
        </p:spPr>
        <p:txBody>
          <a:bodyPr/>
          <a:lstStyle/>
          <a:p>
            <a:endParaRPr lang="en-US"/>
          </a:p>
        </p:txBody>
      </p:sp>
      <p:sp>
        <p:nvSpPr>
          <p:cNvPr id="51" name="Text 49"/>
          <p:cNvSpPr/>
          <p:nvPr/>
        </p:nvSpPr>
        <p:spPr>
          <a:xfrm>
            <a:off x="5194250" y="42265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+4</a:t>
            </a:r>
            <a:endParaRPr lang="en-US" sz="1875" dirty="0"/>
          </a:p>
        </p:txBody>
      </p:sp>
      <p:sp>
        <p:nvSpPr>
          <p:cNvPr id="52" name="Shape 50"/>
          <p:cNvSpPr/>
          <p:nvPr/>
        </p:nvSpPr>
        <p:spPr>
          <a:xfrm>
            <a:off x="6645176" y="4226570"/>
            <a:ext cx="1327100" cy="533400"/>
          </a:xfrm>
          <a:prstGeom prst="roundRect">
            <a:avLst>
              <a:gd name="adj" fmla="val 17857"/>
            </a:avLst>
          </a:prstGeom>
          <a:solidFill>
            <a:srgbClr val="FFFFFF"/>
          </a:solidFill>
          <a:ln/>
        </p:spPr>
        <p:txBody>
          <a:bodyPr/>
          <a:lstStyle/>
          <a:p>
            <a:endParaRPr lang="en-US"/>
          </a:p>
        </p:txBody>
      </p:sp>
      <p:sp>
        <p:nvSpPr>
          <p:cNvPr id="53" name="Text 51"/>
          <p:cNvSpPr/>
          <p:nvPr/>
        </p:nvSpPr>
        <p:spPr>
          <a:xfrm>
            <a:off x="6607076" y="42265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1B2A4E"/>
                </a:solidFill>
                <a:latin typeface="Arial" pitchFamily="34" charset="0"/>
                <a:ea typeface="Arial" pitchFamily="34" charset="-122"/>
                <a:cs typeface="Arial" pitchFamily="34" charset="-120"/>
              </a:rPr>
              <a:t>0</a:t>
            </a:r>
            <a:endParaRPr lang="en-US" sz="1875" dirty="0"/>
          </a:p>
        </p:txBody>
      </p:sp>
      <p:sp>
        <p:nvSpPr>
          <p:cNvPr id="54" name="Shape 52"/>
          <p:cNvSpPr/>
          <p:nvPr/>
        </p:nvSpPr>
        <p:spPr>
          <a:xfrm>
            <a:off x="8058001" y="4226570"/>
            <a:ext cx="1327249" cy="533400"/>
          </a:xfrm>
          <a:prstGeom prst="roundRect">
            <a:avLst>
              <a:gd name="adj" fmla="val 17857"/>
            </a:avLst>
          </a:prstGeom>
          <a:solidFill>
            <a:srgbClr val="0E8E6E"/>
          </a:solidFill>
          <a:ln/>
        </p:spPr>
        <p:txBody>
          <a:bodyPr/>
          <a:lstStyle/>
          <a:p>
            <a:endParaRPr lang="en-US"/>
          </a:p>
        </p:txBody>
      </p:sp>
      <p:sp>
        <p:nvSpPr>
          <p:cNvPr id="55" name="Text 53"/>
          <p:cNvSpPr/>
          <p:nvPr/>
        </p:nvSpPr>
        <p:spPr>
          <a:xfrm>
            <a:off x="8019901" y="4226570"/>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+8</a:t>
            </a:r>
            <a:endParaRPr lang="en-US" sz="1875" dirty="0"/>
          </a:p>
        </p:txBody>
      </p:sp>
      <p:sp>
        <p:nvSpPr>
          <p:cNvPr id="56" name="Shape 54"/>
          <p:cNvSpPr/>
          <p:nvPr/>
        </p:nvSpPr>
        <p:spPr>
          <a:xfrm>
            <a:off x="9470975" y="4226570"/>
            <a:ext cx="1327100" cy="533400"/>
          </a:xfrm>
          <a:prstGeom prst="roundRect">
            <a:avLst>
              <a:gd name="adj" fmla="val 17857"/>
            </a:avLst>
          </a:prstGeom>
          <a:solidFill>
            <a:srgbClr val="49B596"/>
          </a:solidFill>
          <a:ln/>
        </p:spPr>
        <p:txBody>
          <a:bodyPr/>
          <a:lstStyle/>
          <a:p>
            <a:endParaRPr lang="en-US"/>
          </a:p>
        </p:txBody>
      </p:sp>
      <p:sp>
        <p:nvSpPr>
          <p:cNvPr id="57" name="Text 55"/>
          <p:cNvSpPr/>
          <p:nvPr/>
        </p:nvSpPr>
        <p:spPr>
          <a:xfrm>
            <a:off x="9432875" y="42265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58" name="Shape 56"/>
          <p:cNvSpPr/>
          <p:nvPr/>
        </p:nvSpPr>
        <p:spPr>
          <a:xfrm>
            <a:off x="10883801" y="4226570"/>
            <a:ext cx="1327100" cy="533400"/>
          </a:xfrm>
          <a:prstGeom prst="roundRect">
            <a:avLst>
              <a:gd name="adj" fmla="val 17857"/>
            </a:avLst>
          </a:prstGeom>
          <a:solidFill>
            <a:srgbClr val="0E8E6E"/>
          </a:solidFill>
          <a:ln/>
        </p:spPr>
        <p:txBody>
          <a:bodyPr/>
          <a:lstStyle/>
          <a:p>
            <a:endParaRPr lang="en-US"/>
          </a:p>
        </p:txBody>
      </p:sp>
      <p:sp>
        <p:nvSpPr>
          <p:cNvPr id="59" name="Text 57"/>
          <p:cNvSpPr/>
          <p:nvPr/>
        </p:nvSpPr>
        <p:spPr>
          <a:xfrm>
            <a:off x="10845701" y="42265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+6</a:t>
            </a:r>
            <a:endParaRPr lang="en-US" sz="1875" dirty="0"/>
          </a:p>
        </p:txBody>
      </p:sp>
      <p:sp>
        <p:nvSpPr>
          <p:cNvPr id="60" name="Shape 58"/>
          <p:cNvSpPr/>
          <p:nvPr/>
        </p:nvSpPr>
        <p:spPr>
          <a:xfrm>
            <a:off x="12296626" y="4226570"/>
            <a:ext cx="1327249" cy="533400"/>
          </a:xfrm>
          <a:prstGeom prst="roundRect">
            <a:avLst>
              <a:gd name="adj" fmla="val 17857"/>
            </a:avLst>
          </a:prstGeom>
          <a:solidFill>
            <a:srgbClr val="FFFFFF"/>
          </a:solidFill>
          <a:ln/>
        </p:spPr>
        <p:txBody>
          <a:bodyPr/>
          <a:lstStyle/>
          <a:p>
            <a:endParaRPr lang="en-US"/>
          </a:p>
        </p:txBody>
      </p:sp>
      <p:sp>
        <p:nvSpPr>
          <p:cNvPr id="61" name="Text 59"/>
          <p:cNvSpPr/>
          <p:nvPr/>
        </p:nvSpPr>
        <p:spPr>
          <a:xfrm>
            <a:off x="12258526" y="4226570"/>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1B2A4E"/>
                </a:solidFill>
                <a:latin typeface="Arial" pitchFamily="34" charset="0"/>
                <a:ea typeface="Arial" pitchFamily="34" charset="-122"/>
                <a:cs typeface="Arial" pitchFamily="34" charset="-120"/>
              </a:rPr>
              <a:t>0</a:t>
            </a:r>
            <a:endParaRPr lang="en-US" sz="1875" dirty="0"/>
          </a:p>
        </p:txBody>
      </p:sp>
      <p:sp>
        <p:nvSpPr>
          <p:cNvPr id="62" name="Shape 60"/>
          <p:cNvSpPr/>
          <p:nvPr/>
        </p:nvSpPr>
        <p:spPr>
          <a:xfrm>
            <a:off x="13709600" y="4226570"/>
            <a:ext cx="1327100" cy="533400"/>
          </a:xfrm>
          <a:prstGeom prst="roundRect">
            <a:avLst>
              <a:gd name="adj" fmla="val 17857"/>
            </a:avLst>
          </a:prstGeom>
          <a:solidFill>
            <a:srgbClr val="BCE4D6"/>
          </a:solidFill>
          <a:ln/>
        </p:spPr>
        <p:txBody>
          <a:bodyPr/>
          <a:lstStyle/>
          <a:p>
            <a:endParaRPr lang="en-US"/>
          </a:p>
        </p:txBody>
      </p:sp>
      <p:sp>
        <p:nvSpPr>
          <p:cNvPr id="63" name="Text 61"/>
          <p:cNvSpPr/>
          <p:nvPr/>
        </p:nvSpPr>
        <p:spPr>
          <a:xfrm>
            <a:off x="13671500" y="42265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+2</a:t>
            </a:r>
            <a:endParaRPr lang="en-US" sz="1875" dirty="0"/>
          </a:p>
        </p:txBody>
      </p:sp>
      <p:sp>
        <p:nvSpPr>
          <p:cNvPr id="64" name="Shape 62"/>
          <p:cNvSpPr/>
          <p:nvPr/>
        </p:nvSpPr>
        <p:spPr>
          <a:xfrm>
            <a:off x="15122426" y="4226570"/>
            <a:ext cx="1327100" cy="533400"/>
          </a:xfrm>
          <a:prstGeom prst="roundRect">
            <a:avLst>
              <a:gd name="adj" fmla="val 17857"/>
            </a:avLst>
          </a:prstGeom>
          <a:solidFill>
            <a:srgbClr val="BCE4D6"/>
          </a:solidFill>
          <a:ln/>
        </p:spPr>
        <p:txBody>
          <a:bodyPr/>
          <a:lstStyle/>
          <a:p>
            <a:endParaRPr lang="en-US"/>
          </a:p>
        </p:txBody>
      </p:sp>
      <p:sp>
        <p:nvSpPr>
          <p:cNvPr id="65" name="Text 63"/>
          <p:cNvSpPr/>
          <p:nvPr/>
        </p:nvSpPr>
        <p:spPr>
          <a:xfrm>
            <a:off x="15084326" y="42265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+2</a:t>
            </a:r>
            <a:endParaRPr lang="en-US" sz="1875" dirty="0"/>
          </a:p>
        </p:txBody>
      </p:sp>
      <p:sp>
        <p:nvSpPr>
          <p:cNvPr id="66" name="Shape 64"/>
          <p:cNvSpPr/>
          <p:nvPr/>
        </p:nvSpPr>
        <p:spPr>
          <a:xfrm>
            <a:off x="16535251" y="4226570"/>
            <a:ext cx="876300" cy="533400"/>
          </a:xfrm>
          <a:prstGeom prst="roundRect">
            <a:avLst>
              <a:gd name="adj" fmla="val 17857"/>
            </a:avLst>
          </a:prstGeom>
          <a:solidFill>
            <a:srgbClr val="2B4684"/>
          </a:solidFill>
          <a:ln/>
        </p:spPr>
        <p:txBody>
          <a:bodyPr/>
          <a:lstStyle/>
          <a:p>
            <a:endParaRPr lang="en-US"/>
          </a:p>
        </p:txBody>
      </p:sp>
      <p:sp>
        <p:nvSpPr>
          <p:cNvPr id="67" name="Text 65"/>
          <p:cNvSpPr/>
          <p:nvPr/>
        </p:nvSpPr>
        <p:spPr>
          <a:xfrm>
            <a:off x="16497151" y="4226570"/>
            <a:ext cx="952500" cy="5715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Arial" pitchFamily="34" charset="0"/>
                <a:ea typeface="Arial" pitchFamily="34" charset="-122"/>
                <a:cs typeface="Arial" pitchFamily="34" charset="-120"/>
              </a:rPr>
              <a:t>28</a:t>
            </a:r>
            <a:endParaRPr lang="en-US" sz="1800" dirty="0"/>
          </a:p>
        </p:txBody>
      </p:sp>
      <p:sp>
        <p:nvSpPr>
          <p:cNvPr id="68" name="Text 66"/>
          <p:cNvSpPr/>
          <p:nvPr/>
        </p:nvSpPr>
        <p:spPr>
          <a:xfrm>
            <a:off x="876300" y="4845695"/>
            <a:ext cx="2790825" cy="571500"/>
          </a:xfrm>
          <a:prstGeom prst="rect">
            <a:avLst/>
          </a:prstGeom>
          <a:noFill/>
          <a:ln/>
        </p:spPr>
        <p:txBody>
          <a:bodyPr wrap="square" lIns="25400" tIns="25400" rIns="25400" bIns="25400" rtlCol="0" anchor="ctr">
            <a:normAutofit/>
          </a:bodyPr>
          <a:lstStyle/>
          <a:p>
            <a:pPr marL="0" indent="0" algn="l">
              <a:lnSpc>
                <a:spcPct val="120000"/>
              </a:lnSpc>
              <a:buNone/>
            </a:pPr>
            <a:r>
              <a:rPr lang="en-US" sz="1350" b="1" dirty="0">
                <a:solidFill>
                  <a:srgbClr val="D8E2F5"/>
                </a:solidFill>
                <a:latin typeface="Arial" pitchFamily="34" charset="0"/>
                <a:ea typeface="Arial" pitchFamily="34" charset="-122"/>
                <a:cs typeface="Arial" pitchFamily="34" charset="-120"/>
              </a:rPr>
              <a:t>Strategic thinking &amp; enterprise perspective</a:t>
            </a:r>
            <a:endParaRPr lang="en-US" sz="1350" dirty="0"/>
          </a:p>
        </p:txBody>
      </p:sp>
      <p:sp>
        <p:nvSpPr>
          <p:cNvPr id="69" name="Shape 67"/>
          <p:cNvSpPr/>
          <p:nvPr/>
        </p:nvSpPr>
        <p:spPr>
          <a:xfrm>
            <a:off x="3819525" y="4845695"/>
            <a:ext cx="1327100" cy="533400"/>
          </a:xfrm>
          <a:prstGeom prst="roundRect">
            <a:avLst>
              <a:gd name="adj" fmla="val 17857"/>
            </a:avLst>
          </a:prstGeom>
          <a:solidFill>
            <a:srgbClr val="49B596"/>
          </a:solidFill>
          <a:ln/>
        </p:spPr>
        <p:txBody>
          <a:bodyPr/>
          <a:lstStyle/>
          <a:p>
            <a:endParaRPr lang="en-US"/>
          </a:p>
        </p:txBody>
      </p:sp>
      <p:sp>
        <p:nvSpPr>
          <p:cNvPr id="70" name="Text 68"/>
          <p:cNvSpPr/>
          <p:nvPr/>
        </p:nvSpPr>
        <p:spPr>
          <a:xfrm>
            <a:off x="3781425" y="48456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71" name="Shape 69"/>
          <p:cNvSpPr/>
          <p:nvPr/>
        </p:nvSpPr>
        <p:spPr>
          <a:xfrm>
            <a:off x="5232350" y="4845695"/>
            <a:ext cx="1327100" cy="533400"/>
          </a:xfrm>
          <a:prstGeom prst="roundRect">
            <a:avLst>
              <a:gd name="adj" fmla="val 17857"/>
            </a:avLst>
          </a:prstGeom>
          <a:solidFill>
            <a:srgbClr val="0E8E6E"/>
          </a:solidFill>
          <a:ln/>
        </p:spPr>
        <p:txBody>
          <a:bodyPr/>
          <a:lstStyle/>
          <a:p>
            <a:endParaRPr lang="en-US"/>
          </a:p>
        </p:txBody>
      </p:sp>
      <p:sp>
        <p:nvSpPr>
          <p:cNvPr id="72" name="Text 70"/>
          <p:cNvSpPr/>
          <p:nvPr/>
        </p:nvSpPr>
        <p:spPr>
          <a:xfrm>
            <a:off x="5194250" y="48456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+7</a:t>
            </a:r>
            <a:endParaRPr lang="en-US" sz="1875" dirty="0"/>
          </a:p>
        </p:txBody>
      </p:sp>
      <p:sp>
        <p:nvSpPr>
          <p:cNvPr id="73" name="Shape 71"/>
          <p:cNvSpPr/>
          <p:nvPr/>
        </p:nvSpPr>
        <p:spPr>
          <a:xfrm>
            <a:off x="6645176" y="4845695"/>
            <a:ext cx="1327100" cy="533400"/>
          </a:xfrm>
          <a:prstGeom prst="roundRect">
            <a:avLst>
              <a:gd name="adj" fmla="val 17857"/>
            </a:avLst>
          </a:prstGeom>
          <a:solidFill>
            <a:srgbClr val="F7ECD0"/>
          </a:solidFill>
          <a:ln/>
        </p:spPr>
        <p:txBody>
          <a:bodyPr/>
          <a:lstStyle/>
          <a:p>
            <a:endParaRPr lang="en-US"/>
          </a:p>
        </p:txBody>
      </p:sp>
      <p:sp>
        <p:nvSpPr>
          <p:cNvPr id="74" name="Text 72"/>
          <p:cNvSpPr/>
          <p:nvPr/>
        </p:nvSpPr>
        <p:spPr>
          <a:xfrm>
            <a:off x="6607076" y="48456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5A4419"/>
                </a:solidFill>
                <a:latin typeface="Arial" pitchFamily="34" charset="0"/>
                <a:ea typeface="Arial" pitchFamily="34" charset="-122"/>
                <a:cs typeface="Arial" pitchFamily="34" charset="-120"/>
              </a:rPr>
              <a:t>-2</a:t>
            </a:r>
            <a:endParaRPr lang="en-US" sz="1875" dirty="0"/>
          </a:p>
        </p:txBody>
      </p:sp>
      <p:sp>
        <p:nvSpPr>
          <p:cNvPr id="75" name="Shape 73"/>
          <p:cNvSpPr/>
          <p:nvPr/>
        </p:nvSpPr>
        <p:spPr>
          <a:xfrm>
            <a:off x="8058001" y="4845695"/>
            <a:ext cx="1327249" cy="533400"/>
          </a:xfrm>
          <a:prstGeom prst="roundRect">
            <a:avLst>
              <a:gd name="adj" fmla="val 17857"/>
            </a:avLst>
          </a:prstGeom>
          <a:solidFill>
            <a:srgbClr val="49B596"/>
          </a:solidFill>
          <a:ln/>
        </p:spPr>
        <p:txBody>
          <a:bodyPr/>
          <a:lstStyle/>
          <a:p>
            <a:endParaRPr lang="en-US"/>
          </a:p>
        </p:txBody>
      </p:sp>
      <p:sp>
        <p:nvSpPr>
          <p:cNvPr id="76" name="Text 74"/>
          <p:cNvSpPr/>
          <p:nvPr/>
        </p:nvSpPr>
        <p:spPr>
          <a:xfrm>
            <a:off x="8019901" y="4845695"/>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77" name="Shape 75"/>
          <p:cNvSpPr/>
          <p:nvPr/>
        </p:nvSpPr>
        <p:spPr>
          <a:xfrm>
            <a:off x="9470975" y="4845695"/>
            <a:ext cx="1327100" cy="533400"/>
          </a:xfrm>
          <a:prstGeom prst="roundRect">
            <a:avLst>
              <a:gd name="adj" fmla="val 17857"/>
            </a:avLst>
          </a:prstGeom>
          <a:solidFill>
            <a:srgbClr val="0E8E6E"/>
          </a:solidFill>
          <a:ln/>
        </p:spPr>
        <p:txBody>
          <a:bodyPr/>
          <a:lstStyle/>
          <a:p>
            <a:endParaRPr lang="en-US"/>
          </a:p>
        </p:txBody>
      </p:sp>
      <p:sp>
        <p:nvSpPr>
          <p:cNvPr id="78" name="Text 76"/>
          <p:cNvSpPr/>
          <p:nvPr/>
        </p:nvSpPr>
        <p:spPr>
          <a:xfrm>
            <a:off x="9432875" y="48456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+7</a:t>
            </a:r>
            <a:endParaRPr lang="en-US" sz="1875" dirty="0"/>
          </a:p>
        </p:txBody>
      </p:sp>
      <p:sp>
        <p:nvSpPr>
          <p:cNvPr id="79" name="Shape 77"/>
          <p:cNvSpPr/>
          <p:nvPr/>
        </p:nvSpPr>
        <p:spPr>
          <a:xfrm>
            <a:off x="10883801" y="4845695"/>
            <a:ext cx="1327100" cy="533400"/>
          </a:xfrm>
          <a:prstGeom prst="roundRect">
            <a:avLst>
              <a:gd name="adj" fmla="val 17857"/>
            </a:avLst>
          </a:prstGeom>
          <a:solidFill>
            <a:srgbClr val="0E8E6E"/>
          </a:solidFill>
          <a:ln/>
        </p:spPr>
        <p:txBody>
          <a:bodyPr/>
          <a:lstStyle/>
          <a:p>
            <a:endParaRPr lang="en-US"/>
          </a:p>
        </p:txBody>
      </p:sp>
      <p:sp>
        <p:nvSpPr>
          <p:cNvPr id="80" name="Text 78"/>
          <p:cNvSpPr/>
          <p:nvPr/>
        </p:nvSpPr>
        <p:spPr>
          <a:xfrm>
            <a:off x="10845701" y="48456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+6</a:t>
            </a:r>
            <a:endParaRPr lang="en-US" sz="1875" dirty="0"/>
          </a:p>
        </p:txBody>
      </p:sp>
      <p:sp>
        <p:nvSpPr>
          <p:cNvPr id="81" name="Shape 79"/>
          <p:cNvSpPr/>
          <p:nvPr/>
        </p:nvSpPr>
        <p:spPr>
          <a:xfrm>
            <a:off x="12296626" y="4845695"/>
            <a:ext cx="1327249" cy="533400"/>
          </a:xfrm>
          <a:prstGeom prst="roundRect">
            <a:avLst>
              <a:gd name="adj" fmla="val 17857"/>
            </a:avLst>
          </a:prstGeom>
          <a:solidFill>
            <a:srgbClr val="BCE4D6"/>
          </a:solidFill>
          <a:ln/>
        </p:spPr>
        <p:txBody>
          <a:bodyPr/>
          <a:lstStyle/>
          <a:p>
            <a:endParaRPr lang="en-US"/>
          </a:p>
        </p:txBody>
      </p:sp>
      <p:sp>
        <p:nvSpPr>
          <p:cNvPr id="82" name="Text 80"/>
          <p:cNvSpPr/>
          <p:nvPr/>
        </p:nvSpPr>
        <p:spPr>
          <a:xfrm>
            <a:off x="12258526" y="4845695"/>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+2</a:t>
            </a:r>
            <a:endParaRPr lang="en-US" sz="1875" dirty="0"/>
          </a:p>
        </p:txBody>
      </p:sp>
      <p:sp>
        <p:nvSpPr>
          <p:cNvPr id="83" name="Shape 81"/>
          <p:cNvSpPr/>
          <p:nvPr/>
        </p:nvSpPr>
        <p:spPr>
          <a:xfrm>
            <a:off x="13709600" y="4845695"/>
            <a:ext cx="1327100" cy="533400"/>
          </a:xfrm>
          <a:prstGeom prst="roundRect">
            <a:avLst>
              <a:gd name="adj" fmla="val 17857"/>
            </a:avLst>
          </a:prstGeom>
          <a:solidFill>
            <a:srgbClr val="F7ECD0"/>
          </a:solidFill>
          <a:ln/>
        </p:spPr>
        <p:txBody>
          <a:bodyPr/>
          <a:lstStyle/>
          <a:p>
            <a:endParaRPr lang="en-US"/>
          </a:p>
        </p:txBody>
      </p:sp>
      <p:sp>
        <p:nvSpPr>
          <p:cNvPr id="84" name="Text 82"/>
          <p:cNvSpPr/>
          <p:nvPr/>
        </p:nvSpPr>
        <p:spPr>
          <a:xfrm>
            <a:off x="13671500" y="48456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5A4419"/>
                </a:solidFill>
                <a:latin typeface="Arial" pitchFamily="34" charset="0"/>
                <a:ea typeface="Arial" pitchFamily="34" charset="-122"/>
                <a:cs typeface="Arial" pitchFamily="34" charset="-120"/>
              </a:rPr>
              <a:t>-2</a:t>
            </a:r>
            <a:endParaRPr lang="en-US" sz="1875" dirty="0"/>
          </a:p>
        </p:txBody>
      </p:sp>
      <p:sp>
        <p:nvSpPr>
          <p:cNvPr id="85" name="Shape 83"/>
          <p:cNvSpPr/>
          <p:nvPr/>
        </p:nvSpPr>
        <p:spPr>
          <a:xfrm>
            <a:off x="15122426" y="4845695"/>
            <a:ext cx="1327100" cy="533400"/>
          </a:xfrm>
          <a:prstGeom prst="roundRect">
            <a:avLst>
              <a:gd name="adj" fmla="val 17857"/>
            </a:avLst>
          </a:prstGeom>
          <a:solidFill>
            <a:srgbClr val="49B596"/>
          </a:solidFill>
          <a:ln/>
        </p:spPr>
        <p:txBody>
          <a:bodyPr/>
          <a:lstStyle/>
          <a:p>
            <a:endParaRPr lang="en-US"/>
          </a:p>
        </p:txBody>
      </p:sp>
      <p:sp>
        <p:nvSpPr>
          <p:cNvPr id="86" name="Text 84"/>
          <p:cNvSpPr/>
          <p:nvPr/>
        </p:nvSpPr>
        <p:spPr>
          <a:xfrm>
            <a:off x="15084326" y="48456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87" name="Shape 85"/>
          <p:cNvSpPr/>
          <p:nvPr/>
        </p:nvSpPr>
        <p:spPr>
          <a:xfrm>
            <a:off x="16535251" y="4845695"/>
            <a:ext cx="876300" cy="533400"/>
          </a:xfrm>
          <a:prstGeom prst="roundRect">
            <a:avLst>
              <a:gd name="adj" fmla="val 17857"/>
            </a:avLst>
          </a:prstGeom>
          <a:solidFill>
            <a:srgbClr val="2B4684"/>
          </a:solidFill>
          <a:ln/>
        </p:spPr>
        <p:txBody>
          <a:bodyPr/>
          <a:lstStyle/>
          <a:p>
            <a:endParaRPr lang="en-US"/>
          </a:p>
        </p:txBody>
      </p:sp>
      <p:sp>
        <p:nvSpPr>
          <p:cNvPr id="88" name="Text 86"/>
          <p:cNvSpPr/>
          <p:nvPr/>
        </p:nvSpPr>
        <p:spPr>
          <a:xfrm>
            <a:off x="16497151" y="4845695"/>
            <a:ext cx="952500" cy="5715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Arial" pitchFamily="34" charset="0"/>
                <a:ea typeface="Arial" pitchFamily="34" charset="-122"/>
                <a:cs typeface="Arial" pitchFamily="34" charset="-120"/>
              </a:rPr>
              <a:t>31</a:t>
            </a:r>
            <a:endParaRPr lang="en-US" sz="1800" dirty="0"/>
          </a:p>
        </p:txBody>
      </p:sp>
      <p:sp>
        <p:nvSpPr>
          <p:cNvPr id="89" name="Text 87"/>
          <p:cNvSpPr/>
          <p:nvPr/>
        </p:nvSpPr>
        <p:spPr>
          <a:xfrm>
            <a:off x="876300" y="5464820"/>
            <a:ext cx="2790825" cy="571500"/>
          </a:xfrm>
          <a:prstGeom prst="rect">
            <a:avLst/>
          </a:prstGeom>
          <a:noFill/>
          <a:ln/>
        </p:spPr>
        <p:txBody>
          <a:bodyPr wrap="square" lIns="25400" tIns="25400" rIns="25400" bIns="25400" rtlCol="0" anchor="ctr">
            <a:normAutofit/>
          </a:bodyPr>
          <a:lstStyle/>
          <a:p>
            <a:pPr marL="0" indent="0" algn="l">
              <a:lnSpc>
                <a:spcPct val="120000"/>
              </a:lnSpc>
              <a:buNone/>
            </a:pPr>
            <a:r>
              <a:rPr lang="en-US" sz="1350" b="1" dirty="0">
                <a:solidFill>
                  <a:srgbClr val="D8E2F5"/>
                </a:solidFill>
                <a:latin typeface="Arial" pitchFamily="34" charset="0"/>
                <a:ea typeface="Arial" pitchFamily="34" charset="-122"/>
                <a:cs typeface="Arial" pitchFamily="34" charset="-120"/>
              </a:rPr>
              <a:t>Delivers consistently on commitments</a:t>
            </a:r>
            <a:endParaRPr lang="en-US" sz="1350" dirty="0"/>
          </a:p>
        </p:txBody>
      </p:sp>
      <p:sp>
        <p:nvSpPr>
          <p:cNvPr id="90" name="Shape 88"/>
          <p:cNvSpPr/>
          <p:nvPr/>
        </p:nvSpPr>
        <p:spPr>
          <a:xfrm>
            <a:off x="3819525" y="5464820"/>
            <a:ext cx="1327100" cy="533400"/>
          </a:xfrm>
          <a:prstGeom prst="roundRect">
            <a:avLst>
              <a:gd name="adj" fmla="val 17857"/>
            </a:avLst>
          </a:prstGeom>
          <a:solidFill>
            <a:srgbClr val="49B596"/>
          </a:solidFill>
          <a:ln/>
        </p:spPr>
        <p:txBody>
          <a:bodyPr/>
          <a:lstStyle/>
          <a:p>
            <a:endParaRPr lang="en-US"/>
          </a:p>
        </p:txBody>
      </p:sp>
      <p:sp>
        <p:nvSpPr>
          <p:cNvPr id="91" name="Text 89"/>
          <p:cNvSpPr/>
          <p:nvPr/>
        </p:nvSpPr>
        <p:spPr>
          <a:xfrm>
            <a:off x="3781425" y="54648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92" name="Shape 90"/>
          <p:cNvSpPr/>
          <p:nvPr/>
        </p:nvSpPr>
        <p:spPr>
          <a:xfrm>
            <a:off x="5232350" y="5464820"/>
            <a:ext cx="1327100" cy="533400"/>
          </a:xfrm>
          <a:prstGeom prst="roundRect">
            <a:avLst>
              <a:gd name="adj" fmla="val 17857"/>
            </a:avLst>
          </a:prstGeom>
          <a:solidFill>
            <a:srgbClr val="0E8E6E"/>
          </a:solidFill>
          <a:ln/>
        </p:spPr>
        <p:txBody>
          <a:bodyPr/>
          <a:lstStyle/>
          <a:p>
            <a:endParaRPr lang="en-US"/>
          </a:p>
        </p:txBody>
      </p:sp>
      <p:sp>
        <p:nvSpPr>
          <p:cNvPr id="93" name="Text 91"/>
          <p:cNvSpPr/>
          <p:nvPr/>
        </p:nvSpPr>
        <p:spPr>
          <a:xfrm>
            <a:off x="5194250" y="54648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+7</a:t>
            </a:r>
            <a:endParaRPr lang="en-US" sz="1875" dirty="0"/>
          </a:p>
        </p:txBody>
      </p:sp>
      <p:sp>
        <p:nvSpPr>
          <p:cNvPr id="94" name="Shape 92"/>
          <p:cNvSpPr/>
          <p:nvPr/>
        </p:nvSpPr>
        <p:spPr>
          <a:xfrm>
            <a:off x="6645176" y="5464820"/>
            <a:ext cx="1327100" cy="533400"/>
          </a:xfrm>
          <a:prstGeom prst="roundRect">
            <a:avLst>
              <a:gd name="adj" fmla="val 17857"/>
            </a:avLst>
          </a:prstGeom>
          <a:solidFill>
            <a:srgbClr val="49B596"/>
          </a:solidFill>
          <a:ln/>
        </p:spPr>
        <p:txBody>
          <a:bodyPr/>
          <a:lstStyle/>
          <a:p>
            <a:endParaRPr lang="en-US"/>
          </a:p>
        </p:txBody>
      </p:sp>
      <p:sp>
        <p:nvSpPr>
          <p:cNvPr id="95" name="Text 93"/>
          <p:cNvSpPr/>
          <p:nvPr/>
        </p:nvSpPr>
        <p:spPr>
          <a:xfrm>
            <a:off x="6607076" y="54648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96" name="Shape 94"/>
          <p:cNvSpPr/>
          <p:nvPr/>
        </p:nvSpPr>
        <p:spPr>
          <a:xfrm>
            <a:off x="8058001" y="5464820"/>
            <a:ext cx="1327249" cy="533400"/>
          </a:xfrm>
          <a:prstGeom prst="roundRect">
            <a:avLst>
              <a:gd name="adj" fmla="val 17857"/>
            </a:avLst>
          </a:prstGeom>
          <a:solidFill>
            <a:srgbClr val="E3A32C"/>
          </a:solidFill>
          <a:ln/>
        </p:spPr>
        <p:txBody>
          <a:bodyPr/>
          <a:lstStyle/>
          <a:p>
            <a:endParaRPr lang="en-US"/>
          </a:p>
        </p:txBody>
      </p:sp>
      <p:sp>
        <p:nvSpPr>
          <p:cNvPr id="97" name="Text 95"/>
          <p:cNvSpPr/>
          <p:nvPr/>
        </p:nvSpPr>
        <p:spPr>
          <a:xfrm>
            <a:off x="8019901" y="5464820"/>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3A2807"/>
                </a:solidFill>
                <a:latin typeface="Arial" pitchFamily="34" charset="0"/>
                <a:ea typeface="Arial" pitchFamily="34" charset="-122"/>
                <a:cs typeface="Arial" pitchFamily="34" charset="-120"/>
              </a:rPr>
              <a:t>-6</a:t>
            </a:r>
            <a:endParaRPr lang="en-US" sz="1875" dirty="0"/>
          </a:p>
        </p:txBody>
      </p:sp>
      <p:sp>
        <p:nvSpPr>
          <p:cNvPr id="98" name="Shape 96"/>
          <p:cNvSpPr/>
          <p:nvPr/>
        </p:nvSpPr>
        <p:spPr>
          <a:xfrm>
            <a:off x="9470975" y="5464820"/>
            <a:ext cx="1327100" cy="533400"/>
          </a:xfrm>
          <a:prstGeom prst="roundRect">
            <a:avLst>
              <a:gd name="adj" fmla="val 17857"/>
            </a:avLst>
          </a:prstGeom>
          <a:solidFill>
            <a:srgbClr val="BCE4D6"/>
          </a:solidFill>
          <a:ln/>
        </p:spPr>
        <p:txBody>
          <a:bodyPr/>
          <a:lstStyle/>
          <a:p>
            <a:endParaRPr lang="en-US"/>
          </a:p>
        </p:txBody>
      </p:sp>
      <p:sp>
        <p:nvSpPr>
          <p:cNvPr id="99" name="Text 97"/>
          <p:cNvSpPr/>
          <p:nvPr/>
        </p:nvSpPr>
        <p:spPr>
          <a:xfrm>
            <a:off x="9432875" y="54648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+1</a:t>
            </a:r>
            <a:endParaRPr lang="en-US" sz="1875" dirty="0"/>
          </a:p>
        </p:txBody>
      </p:sp>
      <p:sp>
        <p:nvSpPr>
          <p:cNvPr id="100" name="Shape 98"/>
          <p:cNvSpPr/>
          <p:nvPr/>
        </p:nvSpPr>
        <p:spPr>
          <a:xfrm>
            <a:off x="10883801" y="5464820"/>
            <a:ext cx="1327100" cy="533400"/>
          </a:xfrm>
          <a:prstGeom prst="roundRect">
            <a:avLst>
              <a:gd name="adj" fmla="val 17857"/>
            </a:avLst>
          </a:prstGeom>
          <a:ln w="9525">
            <a:solidFill>
              <a:srgbClr val="FFFFFF">
                <a:alpha val="14000"/>
              </a:srgbClr>
            </a:solidFill>
            <a:prstDash val="dash"/>
          </a:ln>
        </p:spPr>
        <p:txBody>
          <a:bodyPr/>
          <a:lstStyle/>
          <a:p>
            <a:endParaRPr lang="en-US"/>
          </a:p>
        </p:txBody>
      </p:sp>
      <p:sp>
        <p:nvSpPr>
          <p:cNvPr id="101" name="Shape 99"/>
          <p:cNvSpPr/>
          <p:nvPr/>
        </p:nvSpPr>
        <p:spPr>
          <a:xfrm>
            <a:off x="12296626" y="5464820"/>
            <a:ext cx="1327249" cy="533400"/>
          </a:xfrm>
          <a:prstGeom prst="roundRect">
            <a:avLst>
              <a:gd name="adj" fmla="val 17857"/>
            </a:avLst>
          </a:prstGeom>
          <a:solidFill>
            <a:srgbClr val="BCE4D6"/>
          </a:solidFill>
          <a:ln/>
        </p:spPr>
        <p:txBody>
          <a:bodyPr/>
          <a:lstStyle/>
          <a:p>
            <a:endParaRPr lang="en-US"/>
          </a:p>
        </p:txBody>
      </p:sp>
      <p:sp>
        <p:nvSpPr>
          <p:cNvPr id="102" name="Text 100"/>
          <p:cNvSpPr/>
          <p:nvPr/>
        </p:nvSpPr>
        <p:spPr>
          <a:xfrm>
            <a:off x="12258526" y="5464820"/>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+1</a:t>
            </a:r>
            <a:endParaRPr lang="en-US" sz="1875" dirty="0"/>
          </a:p>
        </p:txBody>
      </p:sp>
      <p:sp>
        <p:nvSpPr>
          <p:cNvPr id="103" name="Shape 101"/>
          <p:cNvSpPr/>
          <p:nvPr/>
        </p:nvSpPr>
        <p:spPr>
          <a:xfrm>
            <a:off x="13709600" y="5464820"/>
            <a:ext cx="1327100" cy="533400"/>
          </a:xfrm>
          <a:prstGeom prst="roundRect">
            <a:avLst>
              <a:gd name="adj" fmla="val 17857"/>
            </a:avLst>
          </a:prstGeom>
          <a:solidFill>
            <a:srgbClr val="49B596"/>
          </a:solidFill>
          <a:ln/>
        </p:spPr>
        <p:txBody>
          <a:bodyPr/>
          <a:lstStyle/>
          <a:p>
            <a:endParaRPr lang="en-US"/>
          </a:p>
        </p:txBody>
      </p:sp>
      <p:sp>
        <p:nvSpPr>
          <p:cNvPr id="104" name="Text 102"/>
          <p:cNvSpPr/>
          <p:nvPr/>
        </p:nvSpPr>
        <p:spPr>
          <a:xfrm>
            <a:off x="13671500" y="54648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105" name="Shape 103"/>
          <p:cNvSpPr/>
          <p:nvPr/>
        </p:nvSpPr>
        <p:spPr>
          <a:xfrm>
            <a:off x="15122426" y="5464820"/>
            <a:ext cx="1327100" cy="533400"/>
          </a:xfrm>
          <a:prstGeom prst="roundRect">
            <a:avLst>
              <a:gd name="adj" fmla="val 17857"/>
            </a:avLst>
          </a:prstGeom>
          <a:solidFill>
            <a:srgbClr val="49B596"/>
          </a:solidFill>
          <a:ln/>
        </p:spPr>
        <p:txBody>
          <a:bodyPr/>
          <a:lstStyle/>
          <a:p>
            <a:endParaRPr lang="en-US"/>
          </a:p>
        </p:txBody>
      </p:sp>
      <p:sp>
        <p:nvSpPr>
          <p:cNvPr id="106" name="Text 104"/>
          <p:cNvSpPr/>
          <p:nvPr/>
        </p:nvSpPr>
        <p:spPr>
          <a:xfrm>
            <a:off x="15084326" y="54648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107" name="Shape 105"/>
          <p:cNvSpPr/>
          <p:nvPr/>
        </p:nvSpPr>
        <p:spPr>
          <a:xfrm>
            <a:off x="16535251" y="5464820"/>
            <a:ext cx="876300" cy="533400"/>
          </a:xfrm>
          <a:prstGeom prst="roundRect">
            <a:avLst>
              <a:gd name="adj" fmla="val 17857"/>
            </a:avLst>
          </a:prstGeom>
          <a:solidFill>
            <a:srgbClr val="2B4684"/>
          </a:solidFill>
          <a:ln/>
        </p:spPr>
        <p:txBody>
          <a:bodyPr/>
          <a:lstStyle/>
          <a:p>
            <a:endParaRPr lang="en-US"/>
          </a:p>
        </p:txBody>
      </p:sp>
      <p:sp>
        <p:nvSpPr>
          <p:cNvPr id="108" name="Text 106"/>
          <p:cNvSpPr/>
          <p:nvPr/>
        </p:nvSpPr>
        <p:spPr>
          <a:xfrm>
            <a:off x="16497151" y="5464820"/>
            <a:ext cx="952500" cy="5715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Arial" pitchFamily="34" charset="0"/>
                <a:ea typeface="Arial" pitchFamily="34" charset="-122"/>
                <a:cs typeface="Arial" pitchFamily="34" charset="-120"/>
              </a:rPr>
              <a:t>23</a:t>
            </a:r>
            <a:endParaRPr lang="en-US" sz="1800" dirty="0"/>
          </a:p>
        </p:txBody>
      </p:sp>
      <p:sp>
        <p:nvSpPr>
          <p:cNvPr id="109" name="Text 107"/>
          <p:cNvSpPr/>
          <p:nvPr/>
        </p:nvSpPr>
        <p:spPr>
          <a:xfrm>
            <a:off x="876300" y="6083945"/>
            <a:ext cx="2790825" cy="571500"/>
          </a:xfrm>
          <a:prstGeom prst="rect">
            <a:avLst/>
          </a:prstGeom>
          <a:noFill/>
          <a:ln/>
        </p:spPr>
        <p:txBody>
          <a:bodyPr wrap="square" lIns="25400" tIns="25400" rIns="25400" bIns="25400" rtlCol="0" anchor="ctr">
            <a:normAutofit/>
          </a:bodyPr>
          <a:lstStyle/>
          <a:p>
            <a:pPr marL="0" indent="0" algn="l">
              <a:lnSpc>
                <a:spcPct val="120000"/>
              </a:lnSpc>
              <a:buNone/>
            </a:pPr>
            <a:r>
              <a:rPr lang="en-US" sz="1350" b="1" dirty="0">
                <a:solidFill>
                  <a:srgbClr val="D8E2F5"/>
                </a:solidFill>
                <a:latin typeface="Arial" pitchFamily="34" charset="0"/>
                <a:ea typeface="Arial" pitchFamily="34" charset="-122"/>
                <a:cs typeface="Arial" pitchFamily="34" charset="-120"/>
              </a:rPr>
              <a:t>Decisiveness &amp; willingness to act</a:t>
            </a:r>
            <a:endParaRPr lang="en-US" sz="1350" dirty="0"/>
          </a:p>
        </p:txBody>
      </p:sp>
      <p:sp>
        <p:nvSpPr>
          <p:cNvPr id="110" name="Shape 108"/>
          <p:cNvSpPr/>
          <p:nvPr/>
        </p:nvSpPr>
        <p:spPr>
          <a:xfrm>
            <a:off x="3819525" y="6083945"/>
            <a:ext cx="1327100" cy="533400"/>
          </a:xfrm>
          <a:prstGeom prst="roundRect">
            <a:avLst>
              <a:gd name="adj" fmla="val 17857"/>
            </a:avLst>
          </a:prstGeom>
          <a:solidFill>
            <a:srgbClr val="FFFFFF"/>
          </a:solidFill>
          <a:ln/>
        </p:spPr>
        <p:txBody>
          <a:bodyPr/>
          <a:lstStyle/>
          <a:p>
            <a:endParaRPr lang="en-US"/>
          </a:p>
        </p:txBody>
      </p:sp>
      <p:sp>
        <p:nvSpPr>
          <p:cNvPr id="111" name="Text 109"/>
          <p:cNvSpPr/>
          <p:nvPr/>
        </p:nvSpPr>
        <p:spPr>
          <a:xfrm>
            <a:off x="3781425" y="60839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1B2A4E"/>
                </a:solidFill>
                <a:latin typeface="Arial" pitchFamily="34" charset="0"/>
                <a:ea typeface="Arial" pitchFamily="34" charset="-122"/>
                <a:cs typeface="Arial" pitchFamily="34" charset="-120"/>
              </a:rPr>
              <a:t>0</a:t>
            </a:r>
            <a:endParaRPr lang="en-US" sz="1875" dirty="0"/>
          </a:p>
        </p:txBody>
      </p:sp>
      <p:sp>
        <p:nvSpPr>
          <p:cNvPr id="112" name="Shape 110"/>
          <p:cNvSpPr/>
          <p:nvPr/>
        </p:nvSpPr>
        <p:spPr>
          <a:xfrm>
            <a:off x="5232350" y="6083945"/>
            <a:ext cx="1327100" cy="533400"/>
          </a:xfrm>
          <a:prstGeom prst="roundRect">
            <a:avLst>
              <a:gd name="adj" fmla="val 17857"/>
            </a:avLst>
          </a:prstGeom>
          <a:solidFill>
            <a:srgbClr val="49B596"/>
          </a:solidFill>
          <a:ln/>
        </p:spPr>
        <p:txBody>
          <a:bodyPr/>
          <a:lstStyle/>
          <a:p>
            <a:endParaRPr lang="en-US"/>
          </a:p>
        </p:txBody>
      </p:sp>
      <p:sp>
        <p:nvSpPr>
          <p:cNvPr id="113" name="Text 111"/>
          <p:cNvSpPr/>
          <p:nvPr/>
        </p:nvSpPr>
        <p:spPr>
          <a:xfrm>
            <a:off x="5194250" y="60839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114" name="Shape 112"/>
          <p:cNvSpPr/>
          <p:nvPr/>
        </p:nvSpPr>
        <p:spPr>
          <a:xfrm>
            <a:off x="6645176" y="6083945"/>
            <a:ext cx="1327100" cy="533400"/>
          </a:xfrm>
          <a:prstGeom prst="roundRect">
            <a:avLst>
              <a:gd name="adj" fmla="val 17857"/>
            </a:avLst>
          </a:prstGeom>
          <a:solidFill>
            <a:srgbClr val="E3A32C"/>
          </a:solidFill>
          <a:ln/>
        </p:spPr>
        <p:txBody>
          <a:bodyPr/>
          <a:lstStyle/>
          <a:p>
            <a:endParaRPr lang="en-US"/>
          </a:p>
        </p:txBody>
      </p:sp>
      <p:sp>
        <p:nvSpPr>
          <p:cNvPr id="115" name="Text 113"/>
          <p:cNvSpPr/>
          <p:nvPr/>
        </p:nvSpPr>
        <p:spPr>
          <a:xfrm>
            <a:off x="6607076" y="60839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3A2807"/>
                </a:solidFill>
                <a:latin typeface="Arial" pitchFamily="34" charset="0"/>
                <a:ea typeface="Arial" pitchFamily="34" charset="-122"/>
                <a:cs typeface="Arial" pitchFamily="34" charset="-120"/>
              </a:rPr>
              <a:t>-5</a:t>
            </a:r>
            <a:endParaRPr lang="en-US" sz="1875" dirty="0"/>
          </a:p>
        </p:txBody>
      </p:sp>
      <p:sp>
        <p:nvSpPr>
          <p:cNvPr id="116" name="Shape 114"/>
          <p:cNvSpPr/>
          <p:nvPr/>
        </p:nvSpPr>
        <p:spPr>
          <a:xfrm>
            <a:off x="8058001" y="6083945"/>
            <a:ext cx="1327249" cy="533400"/>
          </a:xfrm>
          <a:prstGeom prst="roundRect">
            <a:avLst>
              <a:gd name="adj" fmla="val 17857"/>
            </a:avLst>
          </a:prstGeom>
          <a:solidFill>
            <a:srgbClr val="0E8E6E"/>
          </a:solidFill>
          <a:ln/>
        </p:spPr>
        <p:txBody>
          <a:bodyPr/>
          <a:lstStyle/>
          <a:p>
            <a:endParaRPr lang="en-US"/>
          </a:p>
        </p:txBody>
      </p:sp>
      <p:sp>
        <p:nvSpPr>
          <p:cNvPr id="117" name="Text 115"/>
          <p:cNvSpPr/>
          <p:nvPr/>
        </p:nvSpPr>
        <p:spPr>
          <a:xfrm>
            <a:off x="8019901" y="6083945"/>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+6</a:t>
            </a:r>
            <a:endParaRPr lang="en-US" sz="1875" dirty="0"/>
          </a:p>
        </p:txBody>
      </p:sp>
      <p:sp>
        <p:nvSpPr>
          <p:cNvPr id="118" name="Shape 116"/>
          <p:cNvSpPr/>
          <p:nvPr/>
        </p:nvSpPr>
        <p:spPr>
          <a:xfrm>
            <a:off x="9470975" y="6083945"/>
            <a:ext cx="1327100" cy="533400"/>
          </a:xfrm>
          <a:prstGeom prst="roundRect">
            <a:avLst>
              <a:gd name="adj" fmla="val 17857"/>
            </a:avLst>
          </a:prstGeom>
          <a:solidFill>
            <a:srgbClr val="F7ECD0"/>
          </a:solidFill>
          <a:ln/>
        </p:spPr>
        <p:txBody>
          <a:bodyPr/>
          <a:lstStyle/>
          <a:p>
            <a:endParaRPr lang="en-US"/>
          </a:p>
        </p:txBody>
      </p:sp>
      <p:sp>
        <p:nvSpPr>
          <p:cNvPr id="119" name="Text 117"/>
          <p:cNvSpPr/>
          <p:nvPr/>
        </p:nvSpPr>
        <p:spPr>
          <a:xfrm>
            <a:off x="9432875" y="60839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5A4419"/>
                </a:solidFill>
                <a:latin typeface="Arial" pitchFamily="34" charset="0"/>
                <a:ea typeface="Arial" pitchFamily="34" charset="-122"/>
                <a:cs typeface="Arial" pitchFamily="34" charset="-120"/>
              </a:rPr>
              <a:t>-2</a:t>
            </a:r>
            <a:endParaRPr lang="en-US" sz="1875" dirty="0"/>
          </a:p>
        </p:txBody>
      </p:sp>
      <p:sp>
        <p:nvSpPr>
          <p:cNvPr id="120" name="Shape 118"/>
          <p:cNvSpPr/>
          <p:nvPr/>
        </p:nvSpPr>
        <p:spPr>
          <a:xfrm>
            <a:off x="10883801" y="6083945"/>
            <a:ext cx="1327100" cy="533400"/>
          </a:xfrm>
          <a:prstGeom prst="roundRect">
            <a:avLst>
              <a:gd name="adj" fmla="val 17857"/>
            </a:avLst>
          </a:prstGeom>
          <a:solidFill>
            <a:srgbClr val="0E8E6E"/>
          </a:solidFill>
          <a:ln/>
        </p:spPr>
        <p:txBody>
          <a:bodyPr/>
          <a:lstStyle/>
          <a:p>
            <a:endParaRPr lang="en-US"/>
          </a:p>
        </p:txBody>
      </p:sp>
      <p:sp>
        <p:nvSpPr>
          <p:cNvPr id="121" name="Text 119"/>
          <p:cNvSpPr/>
          <p:nvPr/>
        </p:nvSpPr>
        <p:spPr>
          <a:xfrm>
            <a:off x="10845701" y="60839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+6</a:t>
            </a:r>
            <a:endParaRPr lang="en-US" sz="1875" dirty="0"/>
          </a:p>
        </p:txBody>
      </p:sp>
      <p:sp>
        <p:nvSpPr>
          <p:cNvPr id="122" name="Shape 120"/>
          <p:cNvSpPr/>
          <p:nvPr/>
        </p:nvSpPr>
        <p:spPr>
          <a:xfrm>
            <a:off x="12296626" y="6083945"/>
            <a:ext cx="1327249" cy="533400"/>
          </a:xfrm>
          <a:prstGeom prst="roundRect">
            <a:avLst>
              <a:gd name="adj" fmla="val 17857"/>
            </a:avLst>
          </a:prstGeom>
          <a:solidFill>
            <a:srgbClr val="EFC878"/>
          </a:solidFill>
          <a:ln/>
        </p:spPr>
        <p:txBody>
          <a:bodyPr/>
          <a:lstStyle/>
          <a:p>
            <a:endParaRPr lang="en-US"/>
          </a:p>
        </p:txBody>
      </p:sp>
      <p:sp>
        <p:nvSpPr>
          <p:cNvPr id="123" name="Text 121"/>
          <p:cNvSpPr/>
          <p:nvPr/>
        </p:nvSpPr>
        <p:spPr>
          <a:xfrm>
            <a:off x="12258526" y="6083945"/>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3A2807"/>
                </a:solidFill>
                <a:latin typeface="Arial" pitchFamily="34" charset="0"/>
                <a:ea typeface="Arial" pitchFamily="34" charset="-122"/>
                <a:cs typeface="Arial" pitchFamily="34" charset="-120"/>
              </a:rPr>
              <a:t>-3</a:t>
            </a:r>
            <a:endParaRPr lang="en-US" sz="1875" dirty="0"/>
          </a:p>
        </p:txBody>
      </p:sp>
      <p:sp>
        <p:nvSpPr>
          <p:cNvPr id="124" name="Shape 122"/>
          <p:cNvSpPr/>
          <p:nvPr/>
        </p:nvSpPr>
        <p:spPr>
          <a:xfrm>
            <a:off x="13709600" y="6083945"/>
            <a:ext cx="1327100" cy="533400"/>
          </a:xfrm>
          <a:prstGeom prst="roundRect">
            <a:avLst>
              <a:gd name="adj" fmla="val 17857"/>
            </a:avLst>
          </a:prstGeom>
          <a:solidFill>
            <a:srgbClr val="49B596"/>
          </a:solidFill>
          <a:ln/>
        </p:spPr>
        <p:txBody>
          <a:bodyPr/>
          <a:lstStyle/>
          <a:p>
            <a:endParaRPr lang="en-US"/>
          </a:p>
        </p:txBody>
      </p:sp>
      <p:sp>
        <p:nvSpPr>
          <p:cNvPr id="125" name="Text 123"/>
          <p:cNvSpPr/>
          <p:nvPr/>
        </p:nvSpPr>
        <p:spPr>
          <a:xfrm>
            <a:off x="13671500" y="60839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126" name="Shape 124"/>
          <p:cNvSpPr/>
          <p:nvPr/>
        </p:nvSpPr>
        <p:spPr>
          <a:xfrm>
            <a:off x="15122426" y="6083945"/>
            <a:ext cx="1327100" cy="533400"/>
          </a:xfrm>
          <a:prstGeom prst="roundRect">
            <a:avLst>
              <a:gd name="adj" fmla="val 17857"/>
            </a:avLst>
          </a:prstGeom>
          <a:solidFill>
            <a:srgbClr val="49B596"/>
          </a:solidFill>
          <a:ln/>
        </p:spPr>
        <p:txBody>
          <a:bodyPr/>
          <a:lstStyle/>
          <a:p>
            <a:endParaRPr lang="en-US"/>
          </a:p>
        </p:txBody>
      </p:sp>
      <p:sp>
        <p:nvSpPr>
          <p:cNvPr id="127" name="Text 125"/>
          <p:cNvSpPr/>
          <p:nvPr/>
        </p:nvSpPr>
        <p:spPr>
          <a:xfrm>
            <a:off x="15084326" y="60839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128" name="Shape 126"/>
          <p:cNvSpPr/>
          <p:nvPr/>
        </p:nvSpPr>
        <p:spPr>
          <a:xfrm>
            <a:off x="16535251" y="6083945"/>
            <a:ext cx="876300" cy="533400"/>
          </a:xfrm>
          <a:prstGeom prst="roundRect">
            <a:avLst>
              <a:gd name="adj" fmla="val 17857"/>
            </a:avLst>
          </a:prstGeom>
          <a:solidFill>
            <a:srgbClr val="2B4684"/>
          </a:solidFill>
          <a:ln/>
        </p:spPr>
        <p:txBody>
          <a:bodyPr/>
          <a:lstStyle/>
          <a:p>
            <a:endParaRPr lang="en-US"/>
          </a:p>
        </p:txBody>
      </p:sp>
      <p:sp>
        <p:nvSpPr>
          <p:cNvPr id="129" name="Text 127"/>
          <p:cNvSpPr/>
          <p:nvPr/>
        </p:nvSpPr>
        <p:spPr>
          <a:xfrm>
            <a:off x="16497151" y="6083945"/>
            <a:ext cx="952500" cy="5715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Arial" pitchFamily="34" charset="0"/>
                <a:ea typeface="Arial" pitchFamily="34" charset="-122"/>
                <a:cs typeface="Arial" pitchFamily="34" charset="-120"/>
              </a:rPr>
              <a:t>13</a:t>
            </a:r>
            <a:endParaRPr lang="en-US" sz="1800" dirty="0"/>
          </a:p>
        </p:txBody>
      </p:sp>
      <p:sp>
        <p:nvSpPr>
          <p:cNvPr id="130" name="Text 128"/>
          <p:cNvSpPr/>
          <p:nvPr/>
        </p:nvSpPr>
        <p:spPr>
          <a:xfrm>
            <a:off x="876300" y="6703070"/>
            <a:ext cx="2790825" cy="571500"/>
          </a:xfrm>
          <a:prstGeom prst="rect">
            <a:avLst/>
          </a:prstGeom>
          <a:noFill/>
          <a:ln/>
        </p:spPr>
        <p:txBody>
          <a:bodyPr wrap="square" lIns="25400" tIns="25400" rIns="25400" bIns="25400" rtlCol="0" anchor="ctr">
            <a:normAutofit/>
          </a:bodyPr>
          <a:lstStyle/>
          <a:p>
            <a:pPr marL="0" indent="0" algn="l">
              <a:lnSpc>
                <a:spcPct val="120000"/>
              </a:lnSpc>
              <a:buNone/>
            </a:pPr>
            <a:r>
              <a:rPr lang="en-US" sz="1350" b="1" dirty="0">
                <a:solidFill>
                  <a:srgbClr val="D8E2F5"/>
                </a:solidFill>
                <a:latin typeface="Arial" pitchFamily="34" charset="0"/>
                <a:ea typeface="Arial" pitchFamily="34" charset="-122"/>
                <a:cs typeface="Arial" pitchFamily="34" charset="-120"/>
              </a:rPr>
              <a:t>Accountability for outcomes</a:t>
            </a:r>
            <a:endParaRPr lang="en-US" sz="1350" dirty="0"/>
          </a:p>
        </p:txBody>
      </p:sp>
      <p:sp>
        <p:nvSpPr>
          <p:cNvPr id="131" name="Shape 129"/>
          <p:cNvSpPr/>
          <p:nvPr/>
        </p:nvSpPr>
        <p:spPr>
          <a:xfrm>
            <a:off x="3819525" y="6703070"/>
            <a:ext cx="1327100" cy="533400"/>
          </a:xfrm>
          <a:prstGeom prst="roundRect">
            <a:avLst>
              <a:gd name="adj" fmla="val 17857"/>
            </a:avLst>
          </a:prstGeom>
          <a:solidFill>
            <a:srgbClr val="49B596"/>
          </a:solidFill>
          <a:ln/>
        </p:spPr>
        <p:txBody>
          <a:bodyPr/>
          <a:lstStyle/>
          <a:p>
            <a:endParaRPr lang="en-US"/>
          </a:p>
        </p:txBody>
      </p:sp>
      <p:sp>
        <p:nvSpPr>
          <p:cNvPr id="132" name="Text 130"/>
          <p:cNvSpPr/>
          <p:nvPr/>
        </p:nvSpPr>
        <p:spPr>
          <a:xfrm>
            <a:off x="3781425" y="67030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133" name="Shape 131"/>
          <p:cNvSpPr/>
          <p:nvPr/>
        </p:nvSpPr>
        <p:spPr>
          <a:xfrm>
            <a:off x="5232350" y="6703070"/>
            <a:ext cx="1327100" cy="533400"/>
          </a:xfrm>
          <a:prstGeom prst="roundRect">
            <a:avLst>
              <a:gd name="adj" fmla="val 17857"/>
            </a:avLst>
          </a:prstGeom>
          <a:solidFill>
            <a:srgbClr val="FFFFFF"/>
          </a:solidFill>
          <a:ln/>
        </p:spPr>
        <p:txBody>
          <a:bodyPr/>
          <a:lstStyle/>
          <a:p>
            <a:endParaRPr lang="en-US"/>
          </a:p>
        </p:txBody>
      </p:sp>
      <p:sp>
        <p:nvSpPr>
          <p:cNvPr id="134" name="Text 132"/>
          <p:cNvSpPr/>
          <p:nvPr/>
        </p:nvSpPr>
        <p:spPr>
          <a:xfrm>
            <a:off x="5194250" y="67030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1B2A4E"/>
                </a:solidFill>
                <a:latin typeface="Arial" pitchFamily="34" charset="0"/>
                <a:ea typeface="Arial" pitchFamily="34" charset="-122"/>
                <a:cs typeface="Arial" pitchFamily="34" charset="-120"/>
              </a:rPr>
              <a:t>0</a:t>
            </a:r>
            <a:endParaRPr lang="en-US" sz="1875" dirty="0"/>
          </a:p>
        </p:txBody>
      </p:sp>
      <p:sp>
        <p:nvSpPr>
          <p:cNvPr id="135" name="Shape 133"/>
          <p:cNvSpPr/>
          <p:nvPr/>
        </p:nvSpPr>
        <p:spPr>
          <a:xfrm>
            <a:off x="6645176" y="6703070"/>
            <a:ext cx="1327100" cy="533400"/>
          </a:xfrm>
          <a:prstGeom prst="roundRect">
            <a:avLst>
              <a:gd name="adj" fmla="val 17857"/>
            </a:avLst>
          </a:prstGeom>
          <a:solidFill>
            <a:srgbClr val="EFC878"/>
          </a:solidFill>
          <a:ln/>
        </p:spPr>
        <p:txBody>
          <a:bodyPr/>
          <a:lstStyle/>
          <a:p>
            <a:endParaRPr lang="en-US"/>
          </a:p>
        </p:txBody>
      </p:sp>
      <p:sp>
        <p:nvSpPr>
          <p:cNvPr id="136" name="Text 134"/>
          <p:cNvSpPr/>
          <p:nvPr/>
        </p:nvSpPr>
        <p:spPr>
          <a:xfrm>
            <a:off x="6607076" y="67030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3A2807"/>
                </a:solidFill>
                <a:latin typeface="Arial" pitchFamily="34" charset="0"/>
                <a:ea typeface="Arial" pitchFamily="34" charset="-122"/>
                <a:cs typeface="Arial" pitchFamily="34" charset="-120"/>
              </a:rPr>
              <a:t>-3</a:t>
            </a:r>
            <a:endParaRPr lang="en-US" sz="1875" dirty="0"/>
          </a:p>
        </p:txBody>
      </p:sp>
      <p:sp>
        <p:nvSpPr>
          <p:cNvPr id="137" name="Shape 135"/>
          <p:cNvSpPr/>
          <p:nvPr/>
        </p:nvSpPr>
        <p:spPr>
          <a:xfrm>
            <a:off x="8058001" y="6703070"/>
            <a:ext cx="1327249" cy="533400"/>
          </a:xfrm>
          <a:prstGeom prst="roundRect">
            <a:avLst>
              <a:gd name="adj" fmla="val 17857"/>
            </a:avLst>
          </a:prstGeom>
          <a:solidFill>
            <a:srgbClr val="49B596"/>
          </a:solidFill>
          <a:ln/>
        </p:spPr>
        <p:txBody>
          <a:bodyPr/>
          <a:lstStyle/>
          <a:p>
            <a:endParaRPr lang="en-US"/>
          </a:p>
        </p:txBody>
      </p:sp>
      <p:sp>
        <p:nvSpPr>
          <p:cNvPr id="138" name="Text 136"/>
          <p:cNvSpPr/>
          <p:nvPr/>
        </p:nvSpPr>
        <p:spPr>
          <a:xfrm>
            <a:off x="8019901" y="6703070"/>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139" name="Shape 137"/>
          <p:cNvSpPr/>
          <p:nvPr/>
        </p:nvSpPr>
        <p:spPr>
          <a:xfrm>
            <a:off x="9470975" y="6703070"/>
            <a:ext cx="1327100" cy="533400"/>
          </a:xfrm>
          <a:prstGeom prst="roundRect">
            <a:avLst>
              <a:gd name="adj" fmla="val 17857"/>
            </a:avLst>
          </a:prstGeom>
          <a:solidFill>
            <a:srgbClr val="F7ECD0"/>
          </a:solidFill>
          <a:ln/>
        </p:spPr>
        <p:txBody>
          <a:bodyPr/>
          <a:lstStyle/>
          <a:p>
            <a:endParaRPr lang="en-US"/>
          </a:p>
        </p:txBody>
      </p:sp>
      <p:sp>
        <p:nvSpPr>
          <p:cNvPr id="140" name="Text 138"/>
          <p:cNvSpPr/>
          <p:nvPr/>
        </p:nvSpPr>
        <p:spPr>
          <a:xfrm>
            <a:off x="9432875" y="67030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5A4419"/>
                </a:solidFill>
                <a:latin typeface="Arial" pitchFamily="34" charset="0"/>
                <a:ea typeface="Arial" pitchFamily="34" charset="-122"/>
                <a:cs typeface="Arial" pitchFamily="34" charset="-120"/>
              </a:rPr>
              <a:t>-1</a:t>
            </a:r>
            <a:endParaRPr lang="en-US" sz="1875" dirty="0"/>
          </a:p>
        </p:txBody>
      </p:sp>
      <p:sp>
        <p:nvSpPr>
          <p:cNvPr id="141" name="Shape 139"/>
          <p:cNvSpPr/>
          <p:nvPr/>
        </p:nvSpPr>
        <p:spPr>
          <a:xfrm>
            <a:off x="10883801" y="6703070"/>
            <a:ext cx="1327100" cy="533400"/>
          </a:xfrm>
          <a:prstGeom prst="roundRect">
            <a:avLst>
              <a:gd name="adj" fmla="val 17857"/>
            </a:avLst>
          </a:prstGeom>
          <a:solidFill>
            <a:srgbClr val="49B596"/>
          </a:solidFill>
          <a:ln/>
        </p:spPr>
        <p:txBody>
          <a:bodyPr/>
          <a:lstStyle/>
          <a:p>
            <a:endParaRPr lang="en-US"/>
          </a:p>
        </p:txBody>
      </p:sp>
      <p:sp>
        <p:nvSpPr>
          <p:cNvPr id="142" name="Text 140"/>
          <p:cNvSpPr/>
          <p:nvPr/>
        </p:nvSpPr>
        <p:spPr>
          <a:xfrm>
            <a:off x="10845701" y="67030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+4</a:t>
            </a:r>
            <a:endParaRPr lang="en-US" sz="1875" dirty="0"/>
          </a:p>
        </p:txBody>
      </p:sp>
      <p:sp>
        <p:nvSpPr>
          <p:cNvPr id="143" name="Shape 141"/>
          <p:cNvSpPr/>
          <p:nvPr/>
        </p:nvSpPr>
        <p:spPr>
          <a:xfrm>
            <a:off x="12296626" y="6703070"/>
            <a:ext cx="1327249" cy="533400"/>
          </a:xfrm>
          <a:prstGeom prst="roundRect">
            <a:avLst>
              <a:gd name="adj" fmla="val 17857"/>
            </a:avLst>
          </a:prstGeom>
          <a:solidFill>
            <a:srgbClr val="49B596"/>
          </a:solidFill>
          <a:ln/>
        </p:spPr>
        <p:txBody>
          <a:bodyPr/>
          <a:lstStyle/>
          <a:p>
            <a:endParaRPr lang="en-US"/>
          </a:p>
        </p:txBody>
      </p:sp>
      <p:sp>
        <p:nvSpPr>
          <p:cNvPr id="144" name="Text 142"/>
          <p:cNvSpPr/>
          <p:nvPr/>
        </p:nvSpPr>
        <p:spPr>
          <a:xfrm>
            <a:off x="12258526" y="6703070"/>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145" name="Shape 143"/>
          <p:cNvSpPr/>
          <p:nvPr/>
        </p:nvSpPr>
        <p:spPr>
          <a:xfrm>
            <a:off x="13709600" y="6703070"/>
            <a:ext cx="1327100" cy="533400"/>
          </a:xfrm>
          <a:prstGeom prst="roundRect">
            <a:avLst>
              <a:gd name="adj" fmla="val 17857"/>
            </a:avLst>
          </a:prstGeom>
          <a:solidFill>
            <a:srgbClr val="49B596"/>
          </a:solidFill>
          <a:ln/>
        </p:spPr>
        <p:txBody>
          <a:bodyPr/>
          <a:lstStyle/>
          <a:p>
            <a:endParaRPr lang="en-US"/>
          </a:p>
        </p:txBody>
      </p:sp>
      <p:sp>
        <p:nvSpPr>
          <p:cNvPr id="146" name="Text 144"/>
          <p:cNvSpPr/>
          <p:nvPr/>
        </p:nvSpPr>
        <p:spPr>
          <a:xfrm>
            <a:off x="13671500" y="67030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147" name="Shape 145"/>
          <p:cNvSpPr/>
          <p:nvPr/>
        </p:nvSpPr>
        <p:spPr>
          <a:xfrm>
            <a:off x="15122426" y="6703070"/>
            <a:ext cx="1327100" cy="533400"/>
          </a:xfrm>
          <a:prstGeom prst="roundRect">
            <a:avLst>
              <a:gd name="adj" fmla="val 17857"/>
            </a:avLst>
          </a:prstGeom>
          <a:solidFill>
            <a:srgbClr val="49B596"/>
          </a:solidFill>
          <a:ln/>
        </p:spPr>
        <p:txBody>
          <a:bodyPr/>
          <a:lstStyle/>
          <a:p>
            <a:endParaRPr lang="en-US"/>
          </a:p>
        </p:txBody>
      </p:sp>
      <p:sp>
        <p:nvSpPr>
          <p:cNvPr id="148" name="Text 146"/>
          <p:cNvSpPr/>
          <p:nvPr/>
        </p:nvSpPr>
        <p:spPr>
          <a:xfrm>
            <a:off x="15084326" y="670307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+4</a:t>
            </a:r>
            <a:endParaRPr lang="en-US" sz="1875" dirty="0"/>
          </a:p>
        </p:txBody>
      </p:sp>
      <p:sp>
        <p:nvSpPr>
          <p:cNvPr id="149" name="Shape 147"/>
          <p:cNvSpPr/>
          <p:nvPr/>
        </p:nvSpPr>
        <p:spPr>
          <a:xfrm>
            <a:off x="16535251" y="6703070"/>
            <a:ext cx="876300" cy="533400"/>
          </a:xfrm>
          <a:prstGeom prst="roundRect">
            <a:avLst>
              <a:gd name="adj" fmla="val 17857"/>
            </a:avLst>
          </a:prstGeom>
          <a:solidFill>
            <a:srgbClr val="2B4684"/>
          </a:solidFill>
          <a:ln/>
        </p:spPr>
        <p:txBody>
          <a:bodyPr/>
          <a:lstStyle/>
          <a:p>
            <a:endParaRPr lang="en-US"/>
          </a:p>
        </p:txBody>
      </p:sp>
      <p:sp>
        <p:nvSpPr>
          <p:cNvPr id="150" name="Text 148"/>
          <p:cNvSpPr/>
          <p:nvPr/>
        </p:nvSpPr>
        <p:spPr>
          <a:xfrm>
            <a:off x="16497151" y="6703070"/>
            <a:ext cx="952500" cy="5715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Arial" pitchFamily="34" charset="0"/>
                <a:ea typeface="Arial" pitchFamily="34" charset="-122"/>
                <a:cs typeface="Arial" pitchFamily="34" charset="-120"/>
              </a:rPr>
              <a:t>18</a:t>
            </a:r>
            <a:endParaRPr lang="en-US" sz="1800" dirty="0"/>
          </a:p>
        </p:txBody>
      </p:sp>
      <p:sp>
        <p:nvSpPr>
          <p:cNvPr id="151" name="Text 149"/>
          <p:cNvSpPr/>
          <p:nvPr/>
        </p:nvSpPr>
        <p:spPr>
          <a:xfrm>
            <a:off x="876300" y="7322195"/>
            <a:ext cx="2790825" cy="571500"/>
          </a:xfrm>
          <a:prstGeom prst="rect">
            <a:avLst/>
          </a:prstGeom>
          <a:noFill/>
          <a:ln/>
        </p:spPr>
        <p:txBody>
          <a:bodyPr wrap="square" lIns="25400" tIns="25400" rIns="25400" bIns="25400" rtlCol="0" anchor="ctr">
            <a:normAutofit/>
          </a:bodyPr>
          <a:lstStyle/>
          <a:p>
            <a:pPr marL="0" indent="0" algn="l">
              <a:lnSpc>
                <a:spcPct val="120000"/>
              </a:lnSpc>
              <a:buNone/>
            </a:pPr>
            <a:r>
              <a:rPr lang="en-US" sz="1350" b="1" dirty="0">
                <a:solidFill>
                  <a:srgbClr val="D8E2F5"/>
                </a:solidFill>
                <a:latin typeface="Arial" pitchFamily="34" charset="0"/>
                <a:ea typeface="Arial" pitchFamily="34" charset="-122"/>
                <a:cs typeface="Arial" pitchFamily="34" charset="-120"/>
              </a:rPr>
              <a:t>Translates strategy into clear priorities</a:t>
            </a:r>
            <a:endParaRPr lang="en-US" sz="1350" dirty="0"/>
          </a:p>
        </p:txBody>
      </p:sp>
      <p:sp>
        <p:nvSpPr>
          <p:cNvPr id="152" name="Shape 150"/>
          <p:cNvSpPr/>
          <p:nvPr/>
        </p:nvSpPr>
        <p:spPr>
          <a:xfrm>
            <a:off x="3819525" y="7322195"/>
            <a:ext cx="1327100" cy="533400"/>
          </a:xfrm>
          <a:prstGeom prst="roundRect">
            <a:avLst>
              <a:gd name="adj" fmla="val 17857"/>
            </a:avLst>
          </a:prstGeom>
          <a:solidFill>
            <a:srgbClr val="49B596"/>
          </a:solidFill>
          <a:ln/>
        </p:spPr>
        <p:txBody>
          <a:bodyPr/>
          <a:lstStyle/>
          <a:p>
            <a:endParaRPr lang="en-US"/>
          </a:p>
        </p:txBody>
      </p:sp>
      <p:sp>
        <p:nvSpPr>
          <p:cNvPr id="153" name="Text 151"/>
          <p:cNvSpPr/>
          <p:nvPr/>
        </p:nvSpPr>
        <p:spPr>
          <a:xfrm>
            <a:off x="3781425" y="73221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+4</a:t>
            </a:r>
            <a:endParaRPr lang="en-US" sz="1875" dirty="0"/>
          </a:p>
        </p:txBody>
      </p:sp>
      <p:sp>
        <p:nvSpPr>
          <p:cNvPr id="154" name="Shape 152"/>
          <p:cNvSpPr/>
          <p:nvPr/>
        </p:nvSpPr>
        <p:spPr>
          <a:xfrm>
            <a:off x="5232350" y="7322195"/>
            <a:ext cx="1327100" cy="533400"/>
          </a:xfrm>
          <a:prstGeom prst="roundRect">
            <a:avLst>
              <a:gd name="adj" fmla="val 17857"/>
            </a:avLst>
          </a:prstGeom>
          <a:solidFill>
            <a:srgbClr val="BCE4D6"/>
          </a:solidFill>
          <a:ln/>
        </p:spPr>
        <p:txBody>
          <a:bodyPr/>
          <a:lstStyle/>
          <a:p>
            <a:endParaRPr lang="en-US"/>
          </a:p>
        </p:txBody>
      </p:sp>
      <p:sp>
        <p:nvSpPr>
          <p:cNvPr id="155" name="Text 153"/>
          <p:cNvSpPr/>
          <p:nvPr/>
        </p:nvSpPr>
        <p:spPr>
          <a:xfrm>
            <a:off x="5194250" y="73221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+2</a:t>
            </a:r>
            <a:endParaRPr lang="en-US" sz="1875" dirty="0"/>
          </a:p>
        </p:txBody>
      </p:sp>
      <p:sp>
        <p:nvSpPr>
          <p:cNvPr id="156" name="Shape 154"/>
          <p:cNvSpPr/>
          <p:nvPr/>
        </p:nvSpPr>
        <p:spPr>
          <a:xfrm>
            <a:off x="6645176" y="7322195"/>
            <a:ext cx="1327100" cy="533400"/>
          </a:xfrm>
          <a:prstGeom prst="roundRect">
            <a:avLst>
              <a:gd name="adj" fmla="val 17857"/>
            </a:avLst>
          </a:prstGeom>
          <a:solidFill>
            <a:srgbClr val="49B596"/>
          </a:solidFill>
          <a:ln/>
        </p:spPr>
        <p:txBody>
          <a:bodyPr/>
          <a:lstStyle/>
          <a:p>
            <a:endParaRPr lang="en-US"/>
          </a:p>
        </p:txBody>
      </p:sp>
      <p:sp>
        <p:nvSpPr>
          <p:cNvPr id="157" name="Text 155"/>
          <p:cNvSpPr/>
          <p:nvPr/>
        </p:nvSpPr>
        <p:spPr>
          <a:xfrm>
            <a:off x="6607076" y="73221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158" name="Shape 156"/>
          <p:cNvSpPr/>
          <p:nvPr/>
        </p:nvSpPr>
        <p:spPr>
          <a:xfrm>
            <a:off x="8058001" y="7322195"/>
            <a:ext cx="1327249" cy="533400"/>
          </a:xfrm>
          <a:prstGeom prst="roundRect">
            <a:avLst>
              <a:gd name="adj" fmla="val 17857"/>
            </a:avLst>
          </a:prstGeom>
          <a:solidFill>
            <a:srgbClr val="49B596"/>
          </a:solidFill>
          <a:ln/>
        </p:spPr>
        <p:txBody>
          <a:bodyPr/>
          <a:lstStyle/>
          <a:p>
            <a:endParaRPr lang="en-US"/>
          </a:p>
        </p:txBody>
      </p:sp>
      <p:sp>
        <p:nvSpPr>
          <p:cNvPr id="159" name="Text 157"/>
          <p:cNvSpPr/>
          <p:nvPr/>
        </p:nvSpPr>
        <p:spPr>
          <a:xfrm>
            <a:off x="8019901" y="7322195"/>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160" name="Shape 158"/>
          <p:cNvSpPr/>
          <p:nvPr/>
        </p:nvSpPr>
        <p:spPr>
          <a:xfrm>
            <a:off x="9470975" y="7322195"/>
            <a:ext cx="1327100" cy="533400"/>
          </a:xfrm>
          <a:prstGeom prst="roundRect">
            <a:avLst>
              <a:gd name="adj" fmla="val 17857"/>
            </a:avLst>
          </a:prstGeom>
          <a:solidFill>
            <a:srgbClr val="FFFFFF"/>
          </a:solidFill>
          <a:ln/>
        </p:spPr>
        <p:txBody>
          <a:bodyPr/>
          <a:lstStyle/>
          <a:p>
            <a:endParaRPr lang="en-US"/>
          </a:p>
        </p:txBody>
      </p:sp>
      <p:sp>
        <p:nvSpPr>
          <p:cNvPr id="161" name="Text 159"/>
          <p:cNvSpPr/>
          <p:nvPr/>
        </p:nvSpPr>
        <p:spPr>
          <a:xfrm>
            <a:off x="9432875" y="73221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1B2A4E"/>
                </a:solidFill>
                <a:latin typeface="Arial" pitchFamily="34" charset="0"/>
                <a:ea typeface="Arial" pitchFamily="34" charset="-122"/>
                <a:cs typeface="Arial" pitchFamily="34" charset="-120"/>
              </a:rPr>
              <a:t>0</a:t>
            </a:r>
            <a:endParaRPr lang="en-US" sz="1875" dirty="0"/>
          </a:p>
        </p:txBody>
      </p:sp>
      <p:sp>
        <p:nvSpPr>
          <p:cNvPr id="162" name="Shape 160"/>
          <p:cNvSpPr/>
          <p:nvPr/>
        </p:nvSpPr>
        <p:spPr>
          <a:xfrm>
            <a:off x="10883801" y="7322195"/>
            <a:ext cx="1327100" cy="533400"/>
          </a:xfrm>
          <a:prstGeom prst="roundRect">
            <a:avLst>
              <a:gd name="adj" fmla="val 17857"/>
            </a:avLst>
          </a:prstGeom>
          <a:solidFill>
            <a:srgbClr val="F7ECD0"/>
          </a:solidFill>
          <a:ln/>
        </p:spPr>
        <p:txBody>
          <a:bodyPr/>
          <a:lstStyle/>
          <a:p>
            <a:endParaRPr lang="en-US"/>
          </a:p>
        </p:txBody>
      </p:sp>
      <p:sp>
        <p:nvSpPr>
          <p:cNvPr id="163" name="Text 161"/>
          <p:cNvSpPr/>
          <p:nvPr/>
        </p:nvSpPr>
        <p:spPr>
          <a:xfrm>
            <a:off x="10845701" y="73221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5A4419"/>
                </a:solidFill>
                <a:latin typeface="Arial" pitchFamily="34" charset="0"/>
                <a:ea typeface="Arial" pitchFamily="34" charset="-122"/>
                <a:cs typeface="Arial" pitchFamily="34" charset="-120"/>
              </a:rPr>
              <a:t>-1</a:t>
            </a:r>
            <a:endParaRPr lang="en-US" sz="1875" dirty="0"/>
          </a:p>
        </p:txBody>
      </p:sp>
      <p:sp>
        <p:nvSpPr>
          <p:cNvPr id="164" name="Shape 162"/>
          <p:cNvSpPr/>
          <p:nvPr/>
        </p:nvSpPr>
        <p:spPr>
          <a:xfrm>
            <a:off x="12296626" y="7322195"/>
            <a:ext cx="1327249" cy="533400"/>
          </a:xfrm>
          <a:prstGeom prst="roundRect">
            <a:avLst>
              <a:gd name="adj" fmla="val 17857"/>
            </a:avLst>
          </a:prstGeom>
          <a:solidFill>
            <a:srgbClr val="0E8E6E"/>
          </a:solidFill>
          <a:ln/>
        </p:spPr>
        <p:txBody>
          <a:bodyPr/>
          <a:lstStyle/>
          <a:p>
            <a:endParaRPr lang="en-US"/>
          </a:p>
        </p:txBody>
      </p:sp>
      <p:sp>
        <p:nvSpPr>
          <p:cNvPr id="165" name="Text 163"/>
          <p:cNvSpPr/>
          <p:nvPr/>
        </p:nvSpPr>
        <p:spPr>
          <a:xfrm>
            <a:off x="12258526" y="7322195"/>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+6</a:t>
            </a:r>
            <a:endParaRPr lang="en-US" sz="1875" dirty="0"/>
          </a:p>
        </p:txBody>
      </p:sp>
      <p:sp>
        <p:nvSpPr>
          <p:cNvPr id="166" name="Shape 164"/>
          <p:cNvSpPr/>
          <p:nvPr/>
        </p:nvSpPr>
        <p:spPr>
          <a:xfrm>
            <a:off x="13709600" y="7322195"/>
            <a:ext cx="1327100" cy="533400"/>
          </a:xfrm>
          <a:prstGeom prst="roundRect">
            <a:avLst>
              <a:gd name="adj" fmla="val 17857"/>
            </a:avLst>
          </a:prstGeom>
          <a:solidFill>
            <a:srgbClr val="BCE4D6"/>
          </a:solidFill>
          <a:ln/>
        </p:spPr>
        <p:txBody>
          <a:bodyPr/>
          <a:lstStyle/>
          <a:p>
            <a:endParaRPr lang="en-US"/>
          </a:p>
        </p:txBody>
      </p:sp>
      <p:sp>
        <p:nvSpPr>
          <p:cNvPr id="167" name="Text 165"/>
          <p:cNvSpPr/>
          <p:nvPr/>
        </p:nvSpPr>
        <p:spPr>
          <a:xfrm>
            <a:off x="13671500" y="73221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+1</a:t>
            </a:r>
            <a:endParaRPr lang="en-US" sz="1875" dirty="0"/>
          </a:p>
        </p:txBody>
      </p:sp>
      <p:sp>
        <p:nvSpPr>
          <p:cNvPr id="168" name="Shape 166"/>
          <p:cNvSpPr/>
          <p:nvPr/>
        </p:nvSpPr>
        <p:spPr>
          <a:xfrm>
            <a:off x="15122426" y="7322195"/>
            <a:ext cx="1327100" cy="533400"/>
          </a:xfrm>
          <a:prstGeom prst="roundRect">
            <a:avLst>
              <a:gd name="adj" fmla="val 17857"/>
            </a:avLst>
          </a:prstGeom>
          <a:solidFill>
            <a:srgbClr val="0E8E6E"/>
          </a:solidFill>
          <a:ln/>
        </p:spPr>
        <p:txBody>
          <a:bodyPr/>
          <a:lstStyle/>
          <a:p>
            <a:endParaRPr lang="en-US"/>
          </a:p>
        </p:txBody>
      </p:sp>
      <p:sp>
        <p:nvSpPr>
          <p:cNvPr id="169" name="Text 167"/>
          <p:cNvSpPr/>
          <p:nvPr/>
        </p:nvSpPr>
        <p:spPr>
          <a:xfrm>
            <a:off x="15084326" y="732219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FFFFFF"/>
                </a:solidFill>
                <a:latin typeface="Arial" pitchFamily="34" charset="0"/>
                <a:ea typeface="Arial" pitchFamily="34" charset="-122"/>
                <a:cs typeface="Arial" pitchFamily="34" charset="-120"/>
              </a:rPr>
              <a:t>+6</a:t>
            </a:r>
            <a:endParaRPr lang="en-US" sz="1875" dirty="0"/>
          </a:p>
        </p:txBody>
      </p:sp>
      <p:sp>
        <p:nvSpPr>
          <p:cNvPr id="170" name="Shape 168"/>
          <p:cNvSpPr/>
          <p:nvPr/>
        </p:nvSpPr>
        <p:spPr>
          <a:xfrm>
            <a:off x="16535251" y="7322195"/>
            <a:ext cx="876300" cy="533400"/>
          </a:xfrm>
          <a:prstGeom prst="roundRect">
            <a:avLst>
              <a:gd name="adj" fmla="val 17857"/>
            </a:avLst>
          </a:prstGeom>
          <a:solidFill>
            <a:srgbClr val="2B4684"/>
          </a:solidFill>
          <a:ln/>
        </p:spPr>
        <p:txBody>
          <a:bodyPr/>
          <a:lstStyle/>
          <a:p>
            <a:endParaRPr lang="en-US"/>
          </a:p>
        </p:txBody>
      </p:sp>
      <p:sp>
        <p:nvSpPr>
          <p:cNvPr id="171" name="Text 169"/>
          <p:cNvSpPr/>
          <p:nvPr/>
        </p:nvSpPr>
        <p:spPr>
          <a:xfrm>
            <a:off x="16497151" y="7322195"/>
            <a:ext cx="952500" cy="5715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Arial" pitchFamily="34" charset="0"/>
                <a:ea typeface="Arial" pitchFamily="34" charset="-122"/>
                <a:cs typeface="Arial" pitchFamily="34" charset="-120"/>
              </a:rPr>
              <a:t>26</a:t>
            </a:r>
            <a:endParaRPr lang="en-US" sz="1800" dirty="0"/>
          </a:p>
        </p:txBody>
      </p:sp>
      <p:sp>
        <p:nvSpPr>
          <p:cNvPr id="172" name="Text 170"/>
          <p:cNvSpPr/>
          <p:nvPr/>
        </p:nvSpPr>
        <p:spPr>
          <a:xfrm>
            <a:off x="876300" y="7941320"/>
            <a:ext cx="2790825" cy="571500"/>
          </a:xfrm>
          <a:prstGeom prst="rect">
            <a:avLst/>
          </a:prstGeom>
          <a:noFill/>
          <a:ln/>
        </p:spPr>
        <p:txBody>
          <a:bodyPr wrap="square" lIns="25400" tIns="25400" rIns="25400" bIns="25400" rtlCol="0" anchor="ctr">
            <a:normAutofit/>
          </a:bodyPr>
          <a:lstStyle/>
          <a:p>
            <a:pPr marL="0" indent="0" algn="l">
              <a:lnSpc>
                <a:spcPct val="120000"/>
              </a:lnSpc>
              <a:buNone/>
            </a:pPr>
            <a:r>
              <a:rPr lang="en-US" sz="1350" b="1" dirty="0">
                <a:solidFill>
                  <a:srgbClr val="D8E2F5"/>
                </a:solidFill>
                <a:latin typeface="Arial" pitchFamily="34" charset="0"/>
                <a:ea typeface="Arial" pitchFamily="34" charset="-122"/>
                <a:cs typeface="Arial" pitchFamily="34" charset="-120"/>
              </a:rPr>
              <a:t>Commercial &amp; financial acumen</a:t>
            </a:r>
            <a:endParaRPr lang="en-US" sz="1350" dirty="0"/>
          </a:p>
        </p:txBody>
      </p:sp>
      <p:sp>
        <p:nvSpPr>
          <p:cNvPr id="173" name="Shape 171"/>
          <p:cNvSpPr/>
          <p:nvPr/>
        </p:nvSpPr>
        <p:spPr>
          <a:xfrm>
            <a:off x="3819525" y="7941320"/>
            <a:ext cx="1327100" cy="533400"/>
          </a:xfrm>
          <a:prstGeom prst="roundRect">
            <a:avLst>
              <a:gd name="adj" fmla="val 17857"/>
            </a:avLst>
          </a:prstGeom>
          <a:solidFill>
            <a:srgbClr val="49B596"/>
          </a:solidFill>
          <a:ln/>
        </p:spPr>
        <p:txBody>
          <a:bodyPr/>
          <a:lstStyle/>
          <a:p>
            <a:endParaRPr lang="en-US"/>
          </a:p>
        </p:txBody>
      </p:sp>
      <p:sp>
        <p:nvSpPr>
          <p:cNvPr id="174" name="Text 172"/>
          <p:cNvSpPr/>
          <p:nvPr/>
        </p:nvSpPr>
        <p:spPr>
          <a:xfrm>
            <a:off x="3781425" y="79413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175" name="Shape 173"/>
          <p:cNvSpPr/>
          <p:nvPr/>
        </p:nvSpPr>
        <p:spPr>
          <a:xfrm>
            <a:off x="5232350" y="7941320"/>
            <a:ext cx="1327100" cy="533400"/>
          </a:xfrm>
          <a:prstGeom prst="roundRect">
            <a:avLst>
              <a:gd name="adj" fmla="val 17857"/>
            </a:avLst>
          </a:prstGeom>
          <a:solidFill>
            <a:srgbClr val="BCE4D6"/>
          </a:solidFill>
          <a:ln/>
        </p:spPr>
        <p:txBody>
          <a:bodyPr/>
          <a:lstStyle/>
          <a:p>
            <a:endParaRPr lang="en-US"/>
          </a:p>
        </p:txBody>
      </p:sp>
      <p:sp>
        <p:nvSpPr>
          <p:cNvPr id="176" name="Text 174"/>
          <p:cNvSpPr/>
          <p:nvPr/>
        </p:nvSpPr>
        <p:spPr>
          <a:xfrm>
            <a:off x="5194250" y="79413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+1</a:t>
            </a:r>
            <a:endParaRPr lang="en-US" sz="1875" dirty="0"/>
          </a:p>
        </p:txBody>
      </p:sp>
      <p:sp>
        <p:nvSpPr>
          <p:cNvPr id="177" name="Shape 175"/>
          <p:cNvSpPr/>
          <p:nvPr/>
        </p:nvSpPr>
        <p:spPr>
          <a:xfrm>
            <a:off x="6645176" y="7941320"/>
            <a:ext cx="1327100" cy="533400"/>
          </a:xfrm>
          <a:prstGeom prst="roundRect">
            <a:avLst>
              <a:gd name="adj" fmla="val 17857"/>
            </a:avLst>
          </a:prstGeom>
          <a:solidFill>
            <a:srgbClr val="F7ECD0"/>
          </a:solidFill>
          <a:ln/>
        </p:spPr>
        <p:txBody>
          <a:bodyPr/>
          <a:lstStyle/>
          <a:p>
            <a:endParaRPr lang="en-US"/>
          </a:p>
        </p:txBody>
      </p:sp>
      <p:sp>
        <p:nvSpPr>
          <p:cNvPr id="178" name="Text 176"/>
          <p:cNvSpPr/>
          <p:nvPr/>
        </p:nvSpPr>
        <p:spPr>
          <a:xfrm>
            <a:off x="6607076" y="79413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5A4419"/>
                </a:solidFill>
                <a:latin typeface="Arial" pitchFamily="34" charset="0"/>
                <a:ea typeface="Arial" pitchFamily="34" charset="-122"/>
                <a:cs typeface="Arial" pitchFamily="34" charset="-120"/>
              </a:rPr>
              <a:t>-1</a:t>
            </a:r>
            <a:endParaRPr lang="en-US" sz="1875" dirty="0"/>
          </a:p>
        </p:txBody>
      </p:sp>
      <p:sp>
        <p:nvSpPr>
          <p:cNvPr id="179" name="Shape 177"/>
          <p:cNvSpPr/>
          <p:nvPr/>
        </p:nvSpPr>
        <p:spPr>
          <a:xfrm>
            <a:off x="8058001" y="7941320"/>
            <a:ext cx="1327249" cy="533400"/>
          </a:xfrm>
          <a:prstGeom prst="roundRect">
            <a:avLst>
              <a:gd name="adj" fmla="val 17857"/>
            </a:avLst>
          </a:prstGeom>
          <a:solidFill>
            <a:srgbClr val="F7ECD0"/>
          </a:solidFill>
          <a:ln/>
        </p:spPr>
        <p:txBody>
          <a:bodyPr/>
          <a:lstStyle/>
          <a:p>
            <a:endParaRPr lang="en-US"/>
          </a:p>
        </p:txBody>
      </p:sp>
      <p:sp>
        <p:nvSpPr>
          <p:cNvPr id="180" name="Text 178"/>
          <p:cNvSpPr/>
          <p:nvPr/>
        </p:nvSpPr>
        <p:spPr>
          <a:xfrm>
            <a:off x="8019901" y="7941320"/>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5A4419"/>
                </a:solidFill>
                <a:latin typeface="Arial" pitchFamily="34" charset="0"/>
                <a:ea typeface="Arial" pitchFamily="34" charset="-122"/>
                <a:cs typeface="Arial" pitchFamily="34" charset="-120"/>
              </a:rPr>
              <a:t>-1</a:t>
            </a:r>
            <a:endParaRPr lang="en-US" sz="1875" dirty="0"/>
          </a:p>
        </p:txBody>
      </p:sp>
      <p:sp>
        <p:nvSpPr>
          <p:cNvPr id="181" name="Shape 179"/>
          <p:cNvSpPr/>
          <p:nvPr/>
        </p:nvSpPr>
        <p:spPr>
          <a:xfrm>
            <a:off x="9470975" y="7941320"/>
            <a:ext cx="1327100" cy="533400"/>
          </a:xfrm>
          <a:prstGeom prst="roundRect">
            <a:avLst>
              <a:gd name="adj" fmla="val 17857"/>
            </a:avLst>
          </a:prstGeom>
          <a:solidFill>
            <a:srgbClr val="49B596"/>
          </a:solidFill>
          <a:ln/>
        </p:spPr>
        <p:txBody>
          <a:bodyPr/>
          <a:lstStyle/>
          <a:p>
            <a:endParaRPr lang="en-US"/>
          </a:p>
        </p:txBody>
      </p:sp>
      <p:sp>
        <p:nvSpPr>
          <p:cNvPr id="182" name="Text 180"/>
          <p:cNvSpPr/>
          <p:nvPr/>
        </p:nvSpPr>
        <p:spPr>
          <a:xfrm>
            <a:off x="9432875" y="79413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+5</a:t>
            </a:r>
            <a:endParaRPr lang="en-US" sz="1875" dirty="0"/>
          </a:p>
        </p:txBody>
      </p:sp>
      <p:sp>
        <p:nvSpPr>
          <p:cNvPr id="183" name="Shape 181"/>
          <p:cNvSpPr/>
          <p:nvPr/>
        </p:nvSpPr>
        <p:spPr>
          <a:xfrm>
            <a:off x="10883801" y="7941320"/>
            <a:ext cx="1327100" cy="533400"/>
          </a:xfrm>
          <a:prstGeom prst="roundRect">
            <a:avLst>
              <a:gd name="adj" fmla="val 17857"/>
            </a:avLst>
          </a:prstGeom>
          <a:solidFill>
            <a:srgbClr val="49B596"/>
          </a:solidFill>
          <a:ln/>
        </p:spPr>
        <p:txBody>
          <a:bodyPr/>
          <a:lstStyle/>
          <a:p>
            <a:endParaRPr lang="en-US"/>
          </a:p>
        </p:txBody>
      </p:sp>
      <p:sp>
        <p:nvSpPr>
          <p:cNvPr id="184" name="Text 182"/>
          <p:cNvSpPr/>
          <p:nvPr/>
        </p:nvSpPr>
        <p:spPr>
          <a:xfrm>
            <a:off x="10845701" y="79413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185" name="Shape 183"/>
          <p:cNvSpPr/>
          <p:nvPr/>
        </p:nvSpPr>
        <p:spPr>
          <a:xfrm>
            <a:off x="12296626" y="7941320"/>
            <a:ext cx="1327249" cy="533400"/>
          </a:xfrm>
          <a:prstGeom prst="roundRect">
            <a:avLst>
              <a:gd name="adj" fmla="val 17857"/>
            </a:avLst>
          </a:prstGeom>
          <a:solidFill>
            <a:srgbClr val="49B596"/>
          </a:solidFill>
          <a:ln/>
        </p:spPr>
        <p:txBody>
          <a:bodyPr/>
          <a:lstStyle/>
          <a:p>
            <a:endParaRPr lang="en-US"/>
          </a:p>
        </p:txBody>
      </p:sp>
      <p:sp>
        <p:nvSpPr>
          <p:cNvPr id="186" name="Text 184"/>
          <p:cNvSpPr/>
          <p:nvPr/>
        </p:nvSpPr>
        <p:spPr>
          <a:xfrm>
            <a:off x="12258526" y="7941320"/>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+4</a:t>
            </a:r>
            <a:endParaRPr lang="en-US" sz="1875" dirty="0"/>
          </a:p>
        </p:txBody>
      </p:sp>
      <p:sp>
        <p:nvSpPr>
          <p:cNvPr id="187" name="Shape 185"/>
          <p:cNvSpPr/>
          <p:nvPr/>
        </p:nvSpPr>
        <p:spPr>
          <a:xfrm>
            <a:off x="13709600" y="7941320"/>
            <a:ext cx="1327100" cy="533400"/>
          </a:xfrm>
          <a:prstGeom prst="roundRect">
            <a:avLst>
              <a:gd name="adj" fmla="val 17857"/>
            </a:avLst>
          </a:prstGeom>
          <a:solidFill>
            <a:srgbClr val="BCE4D6"/>
          </a:solidFill>
          <a:ln/>
        </p:spPr>
        <p:txBody>
          <a:bodyPr/>
          <a:lstStyle/>
          <a:p>
            <a:endParaRPr lang="en-US"/>
          </a:p>
        </p:txBody>
      </p:sp>
      <p:sp>
        <p:nvSpPr>
          <p:cNvPr id="188" name="Text 186"/>
          <p:cNvSpPr/>
          <p:nvPr/>
        </p:nvSpPr>
        <p:spPr>
          <a:xfrm>
            <a:off x="13671500" y="79413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+2</a:t>
            </a:r>
            <a:endParaRPr lang="en-US" sz="1875" dirty="0"/>
          </a:p>
        </p:txBody>
      </p:sp>
      <p:sp>
        <p:nvSpPr>
          <p:cNvPr id="189" name="Shape 187"/>
          <p:cNvSpPr/>
          <p:nvPr/>
        </p:nvSpPr>
        <p:spPr>
          <a:xfrm>
            <a:off x="15122426" y="7941320"/>
            <a:ext cx="1327100" cy="533400"/>
          </a:xfrm>
          <a:prstGeom prst="roundRect">
            <a:avLst>
              <a:gd name="adj" fmla="val 17857"/>
            </a:avLst>
          </a:prstGeom>
          <a:solidFill>
            <a:srgbClr val="49B596"/>
          </a:solidFill>
          <a:ln/>
        </p:spPr>
        <p:txBody>
          <a:bodyPr/>
          <a:lstStyle/>
          <a:p>
            <a:endParaRPr lang="en-US"/>
          </a:p>
        </p:txBody>
      </p:sp>
      <p:sp>
        <p:nvSpPr>
          <p:cNvPr id="190" name="Text 188"/>
          <p:cNvSpPr/>
          <p:nvPr/>
        </p:nvSpPr>
        <p:spPr>
          <a:xfrm>
            <a:off x="15084326" y="7941320"/>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191" name="Shape 189"/>
          <p:cNvSpPr/>
          <p:nvPr/>
        </p:nvSpPr>
        <p:spPr>
          <a:xfrm>
            <a:off x="16535251" y="7941320"/>
            <a:ext cx="876300" cy="533400"/>
          </a:xfrm>
          <a:prstGeom prst="roundRect">
            <a:avLst>
              <a:gd name="adj" fmla="val 17857"/>
            </a:avLst>
          </a:prstGeom>
          <a:solidFill>
            <a:srgbClr val="2B4684"/>
          </a:solidFill>
          <a:ln/>
        </p:spPr>
        <p:txBody>
          <a:bodyPr/>
          <a:lstStyle/>
          <a:p>
            <a:endParaRPr lang="en-US"/>
          </a:p>
        </p:txBody>
      </p:sp>
      <p:sp>
        <p:nvSpPr>
          <p:cNvPr id="192" name="Text 190"/>
          <p:cNvSpPr/>
          <p:nvPr/>
        </p:nvSpPr>
        <p:spPr>
          <a:xfrm>
            <a:off x="16497151" y="7941320"/>
            <a:ext cx="952500" cy="5715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Arial" pitchFamily="34" charset="0"/>
                <a:ea typeface="Arial" pitchFamily="34" charset="-122"/>
                <a:cs typeface="Arial" pitchFamily="34" charset="-120"/>
              </a:rPr>
              <a:t>19</a:t>
            </a:r>
            <a:endParaRPr lang="en-US" sz="1800" dirty="0"/>
          </a:p>
        </p:txBody>
      </p:sp>
      <p:sp>
        <p:nvSpPr>
          <p:cNvPr id="193" name="Text 191"/>
          <p:cNvSpPr/>
          <p:nvPr/>
        </p:nvSpPr>
        <p:spPr>
          <a:xfrm>
            <a:off x="876300" y="8560445"/>
            <a:ext cx="2790825" cy="571500"/>
          </a:xfrm>
          <a:prstGeom prst="rect">
            <a:avLst/>
          </a:prstGeom>
          <a:noFill/>
          <a:ln/>
        </p:spPr>
        <p:txBody>
          <a:bodyPr wrap="square" lIns="25400" tIns="25400" rIns="25400" bIns="25400" rtlCol="0" anchor="ctr">
            <a:normAutofit/>
          </a:bodyPr>
          <a:lstStyle/>
          <a:p>
            <a:pPr marL="0" indent="0" algn="l">
              <a:lnSpc>
                <a:spcPct val="120000"/>
              </a:lnSpc>
              <a:buNone/>
            </a:pPr>
            <a:r>
              <a:rPr lang="en-US" sz="1350" b="1" dirty="0">
                <a:solidFill>
                  <a:srgbClr val="D8E2F5"/>
                </a:solidFill>
                <a:latin typeface="Arial" pitchFamily="34" charset="0"/>
                <a:ea typeface="Arial" pitchFamily="34" charset="-122"/>
                <a:cs typeface="Arial" pitchFamily="34" charset="-120"/>
              </a:rPr>
              <a:t>Uses evidence to inform decisions</a:t>
            </a:r>
            <a:endParaRPr lang="en-US" sz="1350" dirty="0"/>
          </a:p>
        </p:txBody>
      </p:sp>
      <p:sp>
        <p:nvSpPr>
          <p:cNvPr id="194" name="Shape 192"/>
          <p:cNvSpPr/>
          <p:nvPr/>
        </p:nvSpPr>
        <p:spPr>
          <a:xfrm>
            <a:off x="3819525" y="8560445"/>
            <a:ext cx="1327100" cy="533400"/>
          </a:xfrm>
          <a:prstGeom prst="roundRect">
            <a:avLst>
              <a:gd name="adj" fmla="val 17857"/>
            </a:avLst>
          </a:prstGeom>
          <a:solidFill>
            <a:srgbClr val="BCE4D6"/>
          </a:solidFill>
          <a:ln/>
        </p:spPr>
        <p:txBody>
          <a:bodyPr/>
          <a:lstStyle/>
          <a:p>
            <a:endParaRPr lang="en-US"/>
          </a:p>
        </p:txBody>
      </p:sp>
      <p:sp>
        <p:nvSpPr>
          <p:cNvPr id="195" name="Text 193"/>
          <p:cNvSpPr/>
          <p:nvPr/>
        </p:nvSpPr>
        <p:spPr>
          <a:xfrm>
            <a:off x="3781425" y="85604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+1</a:t>
            </a:r>
            <a:endParaRPr lang="en-US" sz="1875" dirty="0"/>
          </a:p>
        </p:txBody>
      </p:sp>
      <p:sp>
        <p:nvSpPr>
          <p:cNvPr id="196" name="Shape 194"/>
          <p:cNvSpPr/>
          <p:nvPr/>
        </p:nvSpPr>
        <p:spPr>
          <a:xfrm>
            <a:off x="5232350" y="8560445"/>
            <a:ext cx="1327100" cy="533400"/>
          </a:xfrm>
          <a:prstGeom prst="roundRect">
            <a:avLst>
              <a:gd name="adj" fmla="val 17857"/>
            </a:avLst>
          </a:prstGeom>
          <a:solidFill>
            <a:srgbClr val="FFFFFF"/>
          </a:solidFill>
          <a:ln/>
        </p:spPr>
        <p:txBody>
          <a:bodyPr/>
          <a:lstStyle/>
          <a:p>
            <a:endParaRPr lang="en-US"/>
          </a:p>
        </p:txBody>
      </p:sp>
      <p:sp>
        <p:nvSpPr>
          <p:cNvPr id="197" name="Text 195"/>
          <p:cNvSpPr/>
          <p:nvPr/>
        </p:nvSpPr>
        <p:spPr>
          <a:xfrm>
            <a:off x="5194250" y="85604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1B2A4E"/>
                </a:solidFill>
                <a:latin typeface="Arial" pitchFamily="34" charset="0"/>
                <a:ea typeface="Arial" pitchFamily="34" charset="-122"/>
                <a:cs typeface="Arial" pitchFamily="34" charset="-120"/>
              </a:rPr>
              <a:t>0</a:t>
            </a:r>
            <a:endParaRPr lang="en-US" sz="1875" dirty="0"/>
          </a:p>
        </p:txBody>
      </p:sp>
      <p:sp>
        <p:nvSpPr>
          <p:cNvPr id="198" name="Shape 196"/>
          <p:cNvSpPr/>
          <p:nvPr/>
        </p:nvSpPr>
        <p:spPr>
          <a:xfrm>
            <a:off x="6645176" y="8560445"/>
            <a:ext cx="1327100" cy="533400"/>
          </a:xfrm>
          <a:prstGeom prst="roundRect">
            <a:avLst>
              <a:gd name="adj" fmla="val 17857"/>
            </a:avLst>
          </a:prstGeom>
          <a:solidFill>
            <a:srgbClr val="F7ECD0"/>
          </a:solidFill>
          <a:ln/>
        </p:spPr>
        <p:txBody>
          <a:bodyPr/>
          <a:lstStyle/>
          <a:p>
            <a:endParaRPr lang="en-US"/>
          </a:p>
        </p:txBody>
      </p:sp>
      <p:sp>
        <p:nvSpPr>
          <p:cNvPr id="199" name="Text 197"/>
          <p:cNvSpPr/>
          <p:nvPr/>
        </p:nvSpPr>
        <p:spPr>
          <a:xfrm>
            <a:off x="6607076" y="85604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5A4419"/>
                </a:solidFill>
                <a:latin typeface="Arial" pitchFamily="34" charset="0"/>
                <a:ea typeface="Arial" pitchFamily="34" charset="-122"/>
                <a:cs typeface="Arial" pitchFamily="34" charset="-120"/>
              </a:rPr>
              <a:t>-1</a:t>
            </a:r>
            <a:endParaRPr lang="en-US" sz="1875" dirty="0"/>
          </a:p>
        </p:txBody>
      </p:sp>
      <p:sp>
        <p:nvSpPr>
          <p:cNvPr id="200" name="Shape 198"/>
          <p:cNvSpPr/>
          <p:nvPr/>
        </p:nvSpPr>
        <p:spPr>
          <a:xfrm>
            <a:off x="8058001" y="8560445"/>
            <a:ext cx="1327249" cy="533400"/>
          </a:xfrm>
          <a:prstGeom prst="roundRect">
            <a:avLst>
              <a:gd name="adj" fmla="val 17857"/>
            </a:avLst>
          </a:prstGeom>
          <a:solidFill>
            <a:srgbClr val="E3A32C"/>
          </a:solidFill>
          <a:ln/>
        </p:spPr>
        <p:txBody>
          <a:bodyPr/>
          <a:lstStyle/>
          <a:p>
            <a:endParaRPr lang="en-US"/>
          </a:p>
        </p:txBody>
      </p:sp>
      <p:sp>
        <p:nvSpPr>
          <p:cNvPr id="201" name="Text 199"/>
          <p:cNvSpPr/>
          <p:nvPr/>
        </p:nvSpPr>
        <p:spPr>
          <a:xfrm>
            <a:off x="8019901" y="8560445"/>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3A2807"/>
                </a:solidFill>
                <a:latin typeface="Arial" pitchFamily="34" charset="0"/>
                <a:ea typeface="Arial" pitchFamily="34" charset="-122"/>
                <a:cs typeface="Arial" pitchFamily="34" charset="-120"/>
              </a:rPr>
              <a:t>-5</a:t>
            </a:r>
            <a:endParaRPr lang="en-US" sz="1875" dirty="0"/>
          </a:p>
        </p:txBody>
      </p:sp>
      <p:sp>
        <p:nvSpPr>
          <p:cNvPr id="202" name="Shape 200"/>
          <p:cNvSpPr/>
          <p:nvPr/>
        </p:nvSpPr>
        <p:spPr>
          <a:xfrm>
            <a:off x="9470975" y="8560445"/>
            <a:ext cx="1327100" cy="533400"/>
          </a:xfrm>
          <a:prstGeom prst="roundRect">
            <a:avLst>
              <a:gd name="adj" fmla="val 17857"/>
            </a:avLst>
          </a:prstGeom>
          <a:solidFill>
            <a:srgbClr val="BCE4D6"/>
          </a:solidFill>
          <a:ln/>
        </p:spPr>
        <p:txBody>
          <a:bodyPr/>
          <a:lstStyle/>
          <a:p>
            <a:endParaRPr lang="en-US"/>
          </a:p>
        </p:txBody>
      </p:sp>
      <p:sp>
        <p:nvSpPr>
          <p:cNvPr id="203" name="Text 201"/>
          <p:cNvSpPr/>
          <p:nvPr/>
        </p:nvSpPr>
        <p:spPr>
          <a:xfrm>
            <a:off x="9432875" y="85604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C3A2C"/>
                </a:solidFill>
                <a:latin typeface="Arial" pitchFamily="34" charset="0"/>
                <a:ea typeface="Arial" pitchFamily="34" charset="-122"/>
                <a:cs typeface="Arial" pitchFamily="34" charset="-120"/>
              </a:rPr>
              <a:t>+1</a:t>
            </a:r>
            <a:endParaRPr lang="en-US" sz="1875" dirty="0"/>
          </a:p>
        </p:txBody>
      </p:sp>
      <p:sp>
        <p:nvSpPr>
          <p:cNvPr id="204" name="Shape 202"/>
          <p:cNvSpPr/>
          <p:nvPr/>
        </p:nvSpPr>
        <p:spPr>
          <a:xfrm>
            <a:off x="10883801" y="8560445"/>
            <a:ext cx="1327100" cy="533400"/>
          </a:xfrm>
          <a:prstGeom prst="roundRect">
            <a:avLst>
              <a:gd name="adj" fmla="val 17857"/>
            </a:avLst>
          </a:prstGeom>
          <a:solidFill>
            <a:srgbClr val="FFFFFF"/>
          </a:solidFill>
          <a:ln/>
        </p:spPr>
        <p:txBody>
          <a:bodyPr/>
          <a:lstStyle/>
          <a:p>
            <a:endParaRPr lang="en-US"/>
          </a:p>
        </p:txBody>
      </p:sp>
      <p:sp>
        <p:nvSpPr>
          <p:cNvPr id="205" name="Text 203"/>
          <p:cNvSpPr/>
          <p:nvPr/>
        </p:nvSpPr>
        <p:spPr>
          <a:xfrm>
            <a:off x="10845701" y="85604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1B2A4E"/>
                </a:solidFill>
                <a:latin typeface="Arial" pitchFamily="34" charset="0"/>
                <a:ea typeface="Arial" pitchFamily="34" charset="-122"/>
                <a:cs typeface="Arial" pitchFamily="34" charset="-120"/>
              </a:rPr>
              <a:t>0</a:t>
            </a:r>
            <a:endParaRPr lang="en-US" sz="1875" dirty="0"/>
          </a:p>
        </p:txBody>
      </p:sp>
      <p:sp>
        <p:nvSpPr>
          <p:cNvPr id="206" name="Shape 204"/>
          <p:cNvSpPr/>
          <p:nvPr/>
        </p:nvSpPr>
        <p:spPr>
          <a:xfrm>
            <a:off x="12296626" y="8560445"/>
            <a:ext cx="1327249" cy="533400"/>
          </a:xfrm>
          <a:prstGeom prst="roundRect">
            <a:avLst>
              <a:gd name="adj" fmla="val 17857"/>
            </a:avLst>
          </a:prstGeom>
          <a:solidFill>
            <a:srgbClr val="49B596"/>
          </a:solidFill>
          <a:ln/>
        </p:spPr>
        <p:txBody>
          <a:bodyPr/>
          <a:lstStyle/>
          <a:p>
            <a:endParaRPr lang="en-US"/>
          </a:p>
        </p:txBody>
      </p:sp>
      <p:sp>
        <p:nvSpPr>
          <p:cNvPr id="207" name="Text 205"/>
          <p:cNvSpPr/>
          <p:nvPr/>
        </p:nvSpPr>
        <p:spPr>
          <a:xfrm>
            <a:off x="12258526" y="8560445"/>
            <a:ext cx="1403449"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+4</a:t>
            </a:r>
            <a:endParaRPr lang="en-US" sz="1875" dirty="0"/>
          </a:p>
        </p:txBody>
      </p:sp>
      <p:sp>
        <p:nvSpPr>
          <p:cNvPr id="208" name="Shape 206"/>
          <p:cNvSpPr/>
          <p:nvPr/>
        </p:nvSpPr>
        <p:spPr>
          <a:xfrm>
            <a:off x="13709600" y="8560445"/>
            <a:ext cx="1327100" cy="533400"/>
          </a:xfrm>
          <a:prstGeom prst="roundRect">
            <a:avLst>
              <a:gd name="adj" fmla="val 17857"/>
            </a:avLst>
          </a:prstGeom>
          <a:ln w="9525">
            <a:solidFill>
              <a:srgbClr val="FFFFFF">
                <a:alpha val="14000"/>
              </a:srgbClr>
            </a:solidFill>
            <a:prstDash val="dash"/>
          </a:ln>
        </p:spPr>
        <p:txBody>
          <a:bodyPr/>
          <a:lstStyle/>
          <a:p>
            <a:endParaRPr lang="en-US"/>
          </a:p>
        </p:txBody>
      </p:sp>
      <p:sp>
        <p:nvSpPr>
          <p:cNvPr id="209" name="Shape 207"/>
          <p:cNvSpPr/>
          <p:nvPr/>
        </p:nvSpPr>
        <p:spPr>
          <a:xfrm>
            <a:off x="15122426" y="8560445"/>
            <a:ext cx="1327100" cy="533400"/>
          </a:xfrm>
          <a:prstGeom prst="roundRect">
            <a:avLst>
              <a:gd name="adj" fmla="val 17857"/>
            </a:avLst>
          </a:prstGeom>
          <a:solidFill>
            <a:srgbClr val="49B596"/>
          </a:solidFill>
          <a:ln/>
        </p:spPr>
        <p:txBody>
          <a:bodyPr/>
          <a:lstStyle/>
          <a:p>
            <a:endParaRPr lang="en-US"/>
          </a:p>
        </p:txBody>
      </p:sp>
      <p:sp>
        <p:nvSpPr>
          <p:cNvPr id="210" name="Text 208"/>
          <p:cNvSpPr/>
          <p:nvPr/>
        </p:nvSpPr>
        <p:spPr>
          <a:xfrm>
            <a:off x="15084326" y="8560445"/>
            <a:ext cx="1403300" cy="571500"/>
          </a:xfrm>
          <a:prstGeom prst="rect">
            <a:avLst/>
          </a:prstGeom>
          <a:noFill/>
          <a:ln/>
        </p:spPr>
        <p:txBody>
          <a:bodyPr wrap="square" lIns="25400" tIns="25400" rIns="25400" bIns="25400" rtlCol="0" anchor="ctr">
            <a:normAutofit/>
          </a:bodyPr>
          <a:lstStyle/>
          <a:p>
            <a:pPr marL="0" indent="0" algn="ctr">
              <a:buNone/>
            </a:pPr>
            <a:r>
              <a:rPr lang="en-US" sz="1875" b="1" dirty="0">
                <a:solidFill>
                  <a:srgbClr val="06291F"/>
                </a:solidFill>
                <a:latin typeface="Arial" pitchFamily="34" charset="0"/>
                <a:ea typeface="Arial" pitchFamily="34" charset="-122"/>
                <a:cs typeface="Arial" pitchFamily="34" charset="-120"/>
              </a:rPr>
              <a:t>+3</a:t>
            </a:r>
            <a:endParaRPr lang="en-US" sz="1875" dirty="0"/>
          </a:p>
        </p:txBody>
      </p:sp>
      <p:sp>
        <p:nvSpPr>
          <p:cNvPr id="211" name="Shape 209"/>
          <p:cNvSpPr/>
          <p:nvPr/>
        </p:nvSpPr>
        <p:spPr>
          <a:xfrm>
            <a:off x="16535251" y="8560445"/>
            <a:ext cx="876300" cy="533400"/>
          </a:xfrm>
          <a:prstGeom prst="roundRect">
            <a:avLst>
              <a:gd name="adj" fmla="val 17857"/>
            </a:avLst>
          </a:prstGeom>
          <a:solidFill>
            <a:srgbClr val="2B4684"/>
          </a:solidFill>
          <a:ln/>
        </p:spPr>
        <p:txBody>
          <a:bodyPr/>
          <a:lstStyle/>
          <a:p>
            <a:endParaRPr lang="en-US"/>
          </a:p>
        </p:txBody>
      </p:sp>
      <p:sp>
        <p:nvSpPr>
          <p:cNvPr id="212" name="Text 210"/>
          <p:cNvSpPr/>
          <p:nvPr/>
        </p:nvSpPr>
        <p:spPr>
          <a:xfrm>
            <a:off x="16497151" y="8560445"/>
            <a:ext cx="952500" cy="5715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Arial" pitchFamily="34" charset="0"/>
                <a:ea typeface="Arial" pitchFamily="34" charset="-122"/>
                <a:cs typeface="Arial" pitchFamily="34" charset="-120"/>
              </a:rPr>
              <a:t>3</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TotalTime>
  <Words>1532</Words>
  <Application>Microsoft Macintosh PowerPoint</Application>
  <PresentationFormat>Custom</PresentationFormat>
  <Paragraphs>337</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Sarah Graff</cp:lastModifiedBy>
  <cp:revision>4</cp:revision>
  <dcterms:created xsi:type="dcterms:W3CDTF">2026-06-17T12:34:40Z</dcterms:created>
  <dcterms:modified xsi:type="dcterms:W3CDTF">2026-06-17T12:53:08Z</dcterms:modified>
</cp:coreProperties>
</file>